
<file path=[Content_Types].xml><?xml version="1.0" encoding="utf-8"?>
<Types xmlns="http://schemas.openxmlformats.org/package/2006/content-types">
  <Default Extension="bin" ContentType="application/vnd.openxmlformats-officedocument.presentationml.printerSettings"/>
  <Override PartName="/ppt/notesSlides/notesSlide24.xml" ContentType="application/vnd.openxmlformats-officedocument.presentationml.notesSlide+xml"/>
  <Override PartName="/ppt/slides/slide14.xml" ContentType="application/vnd.openxmlformats-officedocument.presentationml.slide+xml"/>
  <Default Extension="rels" ContentType="application/vnd.openxmlformats-package.relationships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Default Extension="tiff" ContentType="image/tiff"/>
  <Override PartName="/ppt/notesSlides/notesSlide1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40"/>
  </p:notesMasterIdLst>
  <p:sldIdLst>
    <p:sldId id="258" r:id="rId2"/>
    <p:sldId id="276" r:id="rId3"/>
    <p:sldId id="280" r:id="rId4"/>
    <p:sldId id="259" r:id="rId5"/>
    <p:sldId id="264" r:id="rId6"/>
    <p:sldId id="283" r:id="rId7"/>
    <p:sldId id="284" r:id="rId8"/>
    <p:sldId id="261" r:id="rId9"/>
    <p:sldId id="277" r:id="rId10"/>
    <p:sldId id="285" r:id="rId11"/>
    <p:sldId id="286" r:id="rId12"/>
    <p:sldId id="256" r:id="rId13"/>
    <p:sldId id="266" r:id="rId14"/>
    <p:sldId id="272" r:id="rId15"/>
    <p:sldId id="281" r:id="rId16"/>
    <p:sldId id="273" r:id="rId17"/>
    <p:sldId id="282" r:id="rId18"/>
    <p:sldId id="278" r:id="rId19"/>
    <p:sldId id="275" r:id="rId20"/>
    <p:sldId id="287" r:id="rId21"/>
    <p:sldId id="274" r:id="rId22"/>
    <p:sldId id="288" r:id="rId23"/>
    <p:sldId id="289" r:id="rId24"/>
    <p:sldId id="290" r:id="rId25"/>
    <p:sldId id="269" r:id="rId26"/>
    <p:sldId id="271" r:id="rId27"/>
    <p:sldId id="293" r:id="rId28"/>
    <p:sldId id="292" r:id="rId29"/>
    <p:sldId id="294" r:id="rId30"/>
    <p:sldId id="295" r:id="rId31"/>
    <p:sldId id="296" r:id="rId32"/>
    <p:sldId id="297" r:id="rId33"/>
    <p:sldId id="298" r:id="rId34"/>
    <p:sldId id="299" r:id="rId35"/>
    <p:sldId id="263" r:id="rId36"/>
    <p:sldId id="300" r:id="rId37"/>
    <p:sldId id="301" r:id="rId38"/>
    <p:sldId id="30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8C041B"/>
    <a:srgbClr val="0000AC"/>
    <a:srgbClr val="45C7FF"/>
    <a:srgbClr val="8C7D81"/>
    <a:srgbClr val="8BC389"/>
    <a:srgbClr val="1F1481"/>
    <a:srgbClr val="260DA9"/>
    <a:srgbClr val="12590E"/>
    <a:srgbClr val="18721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53" autoAdjust="0"/>
    <p:restoredTop sz="86842" autoAdjust="0"/>
  </p:normalViewPr>
  <p:slideViewPr>
    <p:cSldViewPr snapToGrid="0" snapToObjects="1">
      <p:cViewPr>
        <p:scale>
          <a:sx n="66" d="100"/>
          <a:sy n="66" d="100"/>
        </p:scale>
        <p:origin x="-1464" y="-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3CE49-8CEE-9148-9634-8FA376912BF4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270FF-0DBB-4347-903D-731AB37F3B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Infant brains learn to see from very broad to very specific. We</a:t>
            </a:r>
            <a:r>
              <a:rPr lang="en-US" baseline="0" dirty="0" smtClean="0"/>
              <a:t> “see” things the same way when confronted with visual information. Which do we pay attention to first? Second? Third? Of course, this all happens in a split second, but we ca USE these priorities to direct attention in the things we want to SHOW.  Keep this in mind as you start to build your infographic.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to SHOW your message, step by step,</a:t>
            </a:r>
            <a:r>
              <a:rPr lang="en-US" baseline="0" dirty="0" smtClean="0"/>
              <a:t> keeping in mind how brains SEE.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Before you start an infographic, stop and ask….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each image SHOW you? Are these the essential ingredients of this concept</a:t>
            </a:r>
            <a:r>
              <a:rPr lang="en-US" dirty="0" smtClean="0"/>
              <a:t>? (This slide has automatic animation.</a:t>
            </a:r>
            <a:r>
              <a:rPr lang="en-US" baseline="0" dirty="0" smtClean="0"/>
              <a:t> Let</a:t>
            </a:r>
            <a:r>
              <a:rPr lang="en-US" dirty="0" smtClean="0"/>
              <a:t> them run by themselves.)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</a:t>
            </a:r>
            <a:r>
              <a:rPr lang="en-US" baseline="0" dirty="0" smtClean="0"/>
              <a:t> picture could show the ESSENTIAL ingredient of each of these? What does your brain picture to SHOW it, instead of SAY it</a:t>
            </a:r>
            <a:r>
              <a:rPr lang="en-US" baseline="0" dirty="0" smtClean="0"/>
              <a:t>? </a:t>
            </a:r>
            <a:r>
              <a:rPr lang="en-US" dirty="0" smtClean="0"/>
              <a:t>(This slide has automatic animation. Let them run by themselves.)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Once you have the essential ingredients, you can find or make a visual analogies</a:t>
            </a:r>
            <a:r>
              <a:rPr lang="en-US" baseline="0" dirty="0" smtClean="0"/>
              <a:t> by combining the essential ingredients to form part of your message</a:t>
            </a:r>
            <a:r>
              <a:rPr lang="en-US" baseline="0" dirty="0" smtClean="0"/>
              <a:t>.</a:t>
            </a:r>
          </a:p>
          <a:p>
            <a:r>
              <a:rPr lang="en-US" dirty="0" smtClean="0"/>
              <a:t>(This slide has automatic animation.</a:t>
            </a:r>
            <a:r>
              <a:rPr lang="en-US" baseline="0" dirty="0" smtClean="0"/>
              <a:t> Le</a:t>
            </a:r>
            <a:r>
              <a:rPr lang="en-US" dirty="0" smtClean="0"/>
              <a:t>t them run by themselves.)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What does this image</a:t>
            </a:r>
            <a:r>
              <a:rPr lang="en-US" baseline="0" dirty="0" smtClean="0"/>
              <a:t> SHOW you without SAYING it? What do you notice about the dollar bill, for example? ? (The text boxes give tips on how to make the images look like that in PowerPoint.)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this image</a:t>
            </a:r>
            <a:r>
              <a:rPr lang="en-US" baseline="0" dirty="0" smtClean="0"/>
              <a:t> say about </a:t>
            </a:r>
            <a:r>
              <a:rPr lang="en-US" baseline="0" dirty="0" err="1" smtClean="0"/>
              <a:t>biomolecules</a:t>
            </a:r>
            <a:r>
              <a:rPr lang="en-US" baseline="0" dirty="0" smtClean="0"/>
              <a:t>? (The text box tells you how to make the image look like that in PowerPoint.)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you are ready to SHOW</a:t>
            </a:r>
            <a:r>
              <a:rPr lang="en-US" baseline="0" dirty="0" smtClean="0"/>
              <a:t> relationships using those visual analogies.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Stop to think about </a:t>
            </a:r>
            <a:r>
              <a:rPr lang="en-US" smtClean="0"/>
              <a:t>what relationships </a:t>
            </a:r>
            <a:r>
              <a:rPr lang="en-US" dirty="0" smtClean="0"/>
              <a:t>you need to SHOW as part of your message.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</a:t>
            </a:r>
            <a:r>
              <a:rPr lang="en-US" baseline="0" dirty="0" smtClean="0"/>
              <a:t> SHOWS the comparison or relationship? Which is in front? What do the colors tell us?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</a:t>
            </a:r>
            <a:r>
              <a:rPr lang="en-US" baseline="0" dirty="0" smtClean="0"/>
              <a:t> SHOWS a contrast between these two?</a:t>
            </a:r>
            <a:r>
              <a:rPr lang="en-US" baseline="0" dirty="0" smtClean="0"/>
              <a:t> </a:t>
            </a:r>
          </a:p>
          <a:p>
            <a:r>
              <a:rPr lang="en-US" dirty="0" smtClean="0"/>
              <a:t>(This slide has automatic animation. Let them run by themselves.)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</a:t>
            </a:r>
            <a:r>
              <a:rPr lang="en-US" baseline="0" dirty="0" smtClean="0"/>
              <a:t> SHOWS </a:t>
            </a:r>
            <a:r>
              <a:rPr lang="en-US" baseline="0" smtClean="0"/>
              <a:t>a contrast </a:t>
            </a:r>
            <a:r>
              <a:rPr lang="en-US" baseline="0" dirty="0" smtClean="0"/>
              <a:t>between these </a:t>
            </a:r>
            <a:r>
              <a:rPr lang="en-US" baseline="0" smtClean="0"/>
              <a:t>two?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Yes, the clip art is corny, but what is the message? How does it SHOW the relationships?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Yes, the clip art is corny, but what is the message? How does it SHOW the relationships?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(click the link) What is it about this simple graphic that SHOWS you what is important?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you guess the “groups” that form</a:t>
            </a:r>
            <a:r>
              <a:rPr lang="en-US" baseline="0" dirty="0" smtClean="0"/>
              <a:t> these relationships? Hint: wants and…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can use graphics that are all the same color or manipulate the colors to form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PICTURE in your head how you might use images</a:t>
            </a:r>
            <a:r>
              <a:rPr lang="en-US" baseline="0" dirty="0" smtClean="0"/>
              <a:t> to SHOW these relationships.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details are missing? How can you add them and </a:t>
            </a:r>
            <a:r>
              <a:rPr lang="en-US" dirty="0" err="1" smtClean="0"/>
              <a:t>declutter</a:t>
            </a:r>
            <a:r>
              <a:rPr lang="en-US" dirty="0" smtClean="0"/>
              <a:t> so the message SHOWS clearly?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(This slide has automatic animation. Let them run by themselves.)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</a:t>
            </a:r>
            <a:r>
              <a:rPr lang="en-US" baseline="0" dirty="0" smtClean="0"/>
              <a:t> shape has meaning.</a:t>
            </a:r>
            <a:r>
              <a:rPr lang="en-US" baseline="0" dirty="0" smtClean="0"/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(This slide has automatic animation. Let them run by themselves.)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could these effects help</a:t>
            </a:r>
            <a:r>
              <a:rPr lang="en-US" baseline="0" dirty="0" smtClean="0"/>
              <a:t> you include data without clutter?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color choices help </a:t>
            </a:r>
            <a:r>
              <a:rPr lang="en-US" dirty="0" err="1" smtClean="0"/>
              <a:t>declutter</a:t>
            </a:r>
            <a:r>
              <a:rPr lang="en-US" dirty="0" smtClean="0"/>
              <a:t>? Why use red for the data? How many colors are being used 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problem happens a lot when you are trying to add data details. What can you 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baseline="0" dirty="0" smtClean="0"/>
              <a:t> detail bubble can focus attention and add specific details that would not otherwise fit. This is simply an </a:t>
            </a:r>
            <a:r>
              <a:rPr lang="en-US" baseline="0" dirty="0" err="1" smtClean="0"/>
              <a:t>autoshape</a:t>
            </a:r>
            <a:r>
              <a:rPr lang="en-US" baseline="0" dirty="0" smtClean="0"/>
              <a:t> “callout” or voice bubble. What other shapes can you use for a detail? How is it “connected” to the main image so we know what it is showing us?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Stop and see if you can remember the steps from start to finish to SHOW your message.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Stop and see if you can remember the steps from start to finish to SHOW your message</a:t>
            </a:r>
            <a:r>
              <a:rPr lang="en-US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(This slide has automatic animation. Click to bring in the answers one at a time.)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you remember what order your brain sees in? How would you</a:t>
            </a:r>
            <a:r>
              <a:rPr lang="en-US" baseline="0" dirty="0" smtClean="0"/>
              <a:t> show the importance of these three in the correct order of importance?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C270FF-0DBB-4347-903D-731AB37F3B81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1F14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EB871-1C71-0A44-9E95-A7ECD886EFD3}" type="datetimeFigureOut">
              <a:rPr lang="en-US" smtClean="0"/>
              <a:pPr/>
              <a:t>6/8/12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60B4A-B70F-4B4E-AE38-00142CCBF4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bg1"/>
          </a:solidFill>
          <a:latin typeface="Marker Felt"/>
          <a:ea typeface="+mj-ea"/>
          <a:cs typeface="Marker Fel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rgbClr val="FFFFFF"/>
          </a:solidFill>
          <a:latin typeface="KufiStandardGK"/>
          <a:ea typeface="+mn-ea"/>
          <a:cs typeface="KufiStandardG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rgbClr val="FFFFFF"/>
          </a:solidFill>
          <a:latin typeface="KufiStandardGK"/>
          <a:ea typeface="+mn-ea"/>
          <a:cs typeface="KufiStandardG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rgbClr val="FFFFFF"/>
          </a:solidFill>
          <a:latin typeface="KufiStandardGK"/>
          <a:ea typeface="+mn-ea"/>
          <a:cs typeface="KufiStandardG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rgbClr val="FFFFFF"/>
          </a:solidFill>
          <a:latin typeface="KufiStandardGK"/>
          <a:ea typeface="+mn-ea"/>
          <a:cs typeface="KufiStandardG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rgbClr val="FFFFFF"/>
          </a:solidFill>
          <a:latin typeface="KufiStandardGK"/>
          <a:ea typeface="+mn-ea"/>
          <a:cs typeface="KufiStandardG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png"/><Relationship Id="rId5" Type="http://schemas.openxmlformats.org/officeDocument/2006/relationships/image" Target="../media/image6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png"/><Relationship Id="rId5" Type="http://schemas.openxmlformats.org/officeDocument/2006/relationships/image" Target="../media/image6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4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png"/><Relationship Id="rId5" Type="http://schemas.openxmlformats.org/officeDocument/2006/relationships/image" Target="../media/image6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8.tiff"/><Relationship Id="rId5" Type="http://schemas.openxmlformats.org/officeDocument/2006/relationships/image" Target="../media/image9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8.tiff"/><Relationship Id="rId5" Type="http://schemas.openxmlformats.org/officeDocument/2006/relationships/image" Target="../media/image9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10.gif"/><Relationship Id="rId5" Type="http://schemas.openxmlformats.org/officeDocument/2006/relationships/image" Target="../media/image9.tiff"/><Relationship Id="rId6" Type="http://schemas.openxmlformats.org/officeDocument/2006/relationships/image" Target="../media/image11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10.gif"/><Relationship Id="rId5" Type="http://schemas.openxmlformats.org/officeDocument/2006/relationships/image" Target="../media/image9.tiff"/><Relationship Id="rId6" Type="http://schemas.openxmlformats.org/officeDocument/2006/relationships/image" Target="../media/image11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hyperlink" Target="http://www.informationisbeautiful.net/visualizations/the-hierarchy-of-digital-distractions/" TargetMode="External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6.tiff"/><Relationship Id="rId7" Type="http://schemas.openxmlformats.org/officeDocument/2006/relationships/image" Target="../media/image17.tiff"/><Relationship Id="rId8" Type="http://schemas.openxmlformats.org/officeDocument/2006/relationships/image" Target="../media/image18.tiff"/><Relationship Id="rId9" Type="http://schemas.openxmlformats.org/officeDocument/2006/relationships/image" Target="../media/image19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6.tiff"/><Relationship Id="rId7" Type="http://schemas.openxmlformats.org/officeDocument/2006/relationships/image" Target="../media/image17.tiff"/><Relationship Id="rId8" Type="http://schemas.openxmlformats.org/officeDocument/2006/relationships/image" Target="../media/image18.tiff"/><Relationship Id="rId9" Type="http://schemas.openxmlformats.org/officeDocument/2006/relationships/image" Target="../media/image19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21.tiff"/><Relationship Id="rId5" Type="http://schemas.openxmlformats.org/officeDocument/2006/relationships/image" Target="../media/image22.tiff"/><Relationship Id="rId6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4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/>
          <a:lstStyle/>
          <a:p>
            <a:r>
              <a:rPr lang="en-US" dirty="0" smtClean="0"/>
              <a:t>Infographics: SHOW 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099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Tricks and Ideas to build your infographic message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" name="Picture 6" descr="400tf_logo_stacked_outlin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176" y="5787255"/>
            <a:ext cx="1031108" cy="1031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601" y="5380672"/>
            <a:ext cx="7478984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</a:rPr>
              <a:t>Copyright ©2012 by The Source for Learning, Inc. A copy may be downloaded and used by a teacher for single classroom use. NO sharing, network storage, or distribution is permitted. All other rights reserved. </a:t>
            </a:r>
          </a:p>
          <a:p>
            <a:r>
              <a:rPr lang="en-US" sz="1400" i="1" dirty="0" smtClean="0">
                <a:solidFill>
                  <a:schemeClr val="bg1"/>
                </a:solidFill>
              </a:rPr>
              <a:t>Please respect support TeachersFirst as a free service from a non-profit by directing other teachers to  find this show at </a:t>
            </a:r>
            <a:r>
              <a:rPr lang="en-US" sz="1400" i="1" dirty="0" err="1" smtClean="0">
                <a:solidFill>
                  <a:schemeClr val="bg1"/>
                </a:solidFill>
              </a:rPr>
              <a:t>www.teachersfirst.com/iste/infographics/resources.cfm</a:t>
            </a:r>
            <a:endParaRPr lang="en-US" sz="1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ainbow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39130">
            <a:off x="-3384732" y="-1095360"/>
            <a:ext cx="10225486" cy="70217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35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SHOW it: What our brains “see”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1641532" y="1743697"/>
            <a:ext cx="7891044" cy="13000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prstTxWarp prst="textButton">
              <a:avLst/>
            </a:prstTxWarp>
            <a:spAutoFit/>
          </a:bodyPr>
          <a:lstStyle/>
          <a:p>
            <a:pPr algn="ctr"/>
            <a:r>
              <a:rPr lang="en-US" sz="8000" b="1" cap="all" dirty="0" smtClean="0">
                <a:ln w="9000" cmpd="sng">
                  <a:solidFill>
                    <a:srgbClr val="FF0000">
                      <a:alpha val="60000"/>
                    </a:srgbClr>
                  </a:solidFill>
                  <a:prstDash val="solid"/>
                </a:ln>
                <a:solidFill>
                  <a:srgbClr val="C0504D">
                    <a:alpha val="81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COLOR</a:t>
            </a:r>
            <a:endParaRPr lang="en-US" sz="8000" b="1" cap="all" dirty="0">
              <a:ln w="9000" cmpd="sng">
                <a:solidFill>
                  <a:srgbClr val="FF0000">
                    <a:alpha val="60000"/>
                  </a:srgbClr>
                </a:solidFill>
                <a:prstDash val="solid"/>
              </a:ln>
              <a:solidFill>
                <a:srgbClr val="C0504D">
                  <a:alpha val="81000"/>
                </a:srgb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 rot="1742721">
            <a:off x="2485970" y="2909207"/>
            <a:ext cx="2773677" cy="1164157"/>
            <a:chOff x="2141525" y="3043726"/>
            <a:chExt cx="2776586" cy="1342016"/>
          </a:xfrm>
        </p:grpSpPr>
        <p:pic>
          <p:nvPicPr>
            <p:cNvPr id="7" name="Picture 6" descr="key.gif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41525" y="3043726"/>
              <a:ext cx="2776586" cy="134201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729040" y="3514567"/>
              <a:ext cx="742924" cy="425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shape</a:t>
              </a:r>
              <a:endParaRPr 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5784180" y="5992181"/>
            <a:ext cx="60785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text</a:t>
            </a:r>
            <a:endParaRPr lang="en-US" sz="20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3" name="Oval Callout 12"/>
          <p:cNvSpPr/>
          <p:nvPr/>
        </p:nvSpPr>
        <p:spPr>
          <a:xfrm>
            <a:off x="6800672" y="4836629"/>
            <a:ext cx="2231290" cy="1355607"/>
          </a:xfrm>
          <a:prstGeom prst="wedgeEllipseCallout">
            <a:avLst>
              <a:gd name="adj1" fmla="val 47629"/>
              <a:gd name="adj2" fmla="val -9067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Oh…you wanted me to READ something?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2892" y="659518"/>
            <a:ext cx="3694157" cy="11430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SHOW it!</a:t>
            </a:r>
            <a:endParaRPr lang="en-US" sz="6000" dirty="0"/>
          </a:p>
        </p:txBody>
      </p:sp>
      <p:pic>
        <p:nvPicPr>
          <p:cNvPr id="4" name="Picture 3" descr="stairc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93" y="1600200"/>
            <a:ext cx="6513134" cy="50657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7968" y="4060437"/>
            <a:ext cx="4887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 Visual analogies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7968" y="2833218"/>
            <a:ext cx="48870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Relationships</a:t>
            </a: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4928" y="1725542"/>
            <a:ext cx="48870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Details and </a:t>
            </a:r>
            <a:r>
              <a:rPr lang="en-US" sz="3600" dirty="0" err="1" smtClean="0">
                <a:solidFill>
                  <a:schemeClr val="bg1"/>
                </a:solidFill>
              </a:rPr>
              <a:t>declutter</a:t>
            </a:r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54170" y="1516595"/>
            <a:ext cx="8229600" cy="4525962"/>
          </a:xfrm>
        </p:spPr>
        <p:txBody>
          <a:bodyPr/>
          <a:lstStyle/>
          <a:p>
            <a:pPr>
              <a:buNone/>
            </a:pPr>
            <a:r>
              <a:rPr lang="en-US" sz="4800" dirty="0" smtClean="0"/>
              <a:t>What is your graphic </a:t>
            </a:r>
            <a:r>
              <a:rPr lang="en-US" sz="4800" dirty="0" smtClean="0">
                <a:solidFill>
                  <a:srgbClr val="FF0000"/>
                </a:solidFill>
              </a:rPr>
              <a:t>ABOUT</a:t>
            </a:r>
            <a:r>
              <a:rPr lang="en-US" sz="4800" dirty="0" smtClean="0"/>
              <a:t>?</a:t>
            </a:r>
          </a:p>
          <a:p>
            <a:pPr>
              <a:buNone/>
            </a:pPr>
            <a:r>
              <a:rPr lang="en-US" dirty="0" smtClean="0"/>
              <a:t>What are the essential ingredients of  </a:t>
            </a:r>
            <a:r>
              <a:rPr lang="en-US" dirty="0" smtClean="0">
                <a:solidFill>
                  <a:srgbClr val="FF0000"/>
                </a:solidFill>
              </a:rPr>
              <a:t>xxx 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>What do you </a:t>
            </a:r>
            <a:r>
              <a:rPr lang="en-US" dirty="0" smtClean="0">
                <a:solidFill>
                  <a:srgbClr val="FF0000"/>
                </a:solidFill>
              </a:rPr>
              <a:t>picture </a:t>
            </a:r>
            <a:r>
              <a:rPr lang="en-US" dirty="0" smtClean="0"/>
              <a:t>when you think of  </a:t>
            </a:r>
            <a:r>
              <a:rPr lang="en-US" dirty="0" smtClean="0">
                <a:solidFill>
                  <a:srgbClr val="FF0000"/>
                </a:solidFill>
              </a:rPr>
              <a:t>xxx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6" name="Picture 5" descr="staircase.gif"/>
          <p:cNvPicPr>
            <a:picLocks noChangeAspect="1"/>
          </p:cNvPicPr>
          <p:nvPr/>
        </p:nvPicPr>
        <p:blipFill>
          <a:blip r:embed="rId3"/>
          <a:srcRect t="67180"/>
          <a:stretch>
            <a:fillRect/>
          </a:stretch>
        </p:blipFill>
        <p:spPr>
          <a:xfrm>
            <a:off x="1259993" y="5003381"/>
            <a:ext cx="6513134" cy="16625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816139" y="1283528"/>
            <a:ext cx="5107633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3200" dirty="0" smtClean="0">
                <a:latin typeface="KufiStandardGK"/>
                <a:cs typeface="KufiStandardGK"/>
              </a:rPr>
              <a:t>What do you </a:t>
            </a:r>
            <a:r>
              <a:rPr lang="en-US" sz="3200" b="1" i="1" dirty="0" smtClean="0">
                <a:solidFill>
                  <a:srgbClr val="FF0000"/>
                </a:solidFill>
                <a:latin typeface="KufiStandardGK"/>
                <a:cs typeface="KufiStandardGK"/>
              </a:rPr>
              <a:t>picture </a:t>
            </a:r>
            <a:r>
              <a:rPr lang="en-US" sz="3200" dirty="0" smtClean="0">
                <a:latin typeface="KufiStandardGK"/>
                <a:cs typeface="KufiStandardGK"/>
              </a:rPr>
              <a:t>when you think of </a:t>
            </a:r>
          </a:p>
          <a:p>
            <a:pPr lvl="0"/>
            <a:r>
              <a:rPr lang="en-US" sz="3200" dirty="0" smtClean="0">
                <a:latin typeface="KufiStandardGK"/>
                <a:cs typeface="KufiStandardGK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obesity </a:t>
            </a:r>
            <a:r>
              <a:rPr lang="en-US" sz="3200" dirty="0" smtClean="0">
                <a:latin typeface="KufiStandardGK"/>
                <a:cs typeface="KufiStandardGK"/>
              </a:rPr>
              <a:t>and </a:t>
            </a:r>
            <a:r>
              <a:rPr lang="en-US" sz="3200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cost</a:t>
            </a:r>
            <a:r>
              <a:rPr lang="en-US" sz="3200" dirty="0" smtClean="0">
                <a:latin typeface="KufiStandardGK"/>
                <a:cs typeface="KufiStandardGK"/>
              </a:rPr>
              <a:t>?</a:t>
            </a:r>
          </a:p>
          <a:p>
            <a:endParaRPr lang="en-US" sz="3200" dirty="0"/>
          </a:p>
        </p:txBody>
      </p:sp>
      <p:pic>
        <p:nvPicPr>
          <p:cNvPr id="7" name="Picture 6" descr="staircase.gif"/>
          <p:cNvPicPr>
            <a:picLocks noChangeAspect="1"/>
          </p:cNvPicPr>
          <p:nvPr/>
        </p:nvPicPr>
        <p:blipFill>
          <a:blip r:embed="rId3"/>
          <a:srcRect t="67180"/>
          <a:stretch>
            <a:fillRect/>
          </a:stretch>
        </p:blipFill>
        <p:spPr>
          <a:xfrm>
            <a:off x="1259993" y="5003381"/>
            <a:ext cx="6513134" cy="16625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E6DCCB"/>
              </a:clrFrom>
              <a:clrTo>
                <a:srgbClr val="E6DCCB">
                  <a:alpha val="0"/>
                </a:srgbClr>
              </a:clrTo>
            </a:clrChange>
            <a:grayscl/>
            <a:alphaModFix amt="82000"/>
          </a:blip>
          <a:srcRect t="6073"/>
          <a:stretch>
            <a:fillRect/>
          </a:stretch>
        </p:blipFill>
        <p:spPr>
          <a:xfrm>
            <a:off x="395995" y="2943542"/>
            <a:ext cx="4189443" cy="28900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92704">
            <a:off x="3624307" y="3594498"/>
            <a:ext cx="4870661" cy="205544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6518894" y="2220267"/>
            <a:ext cx="262510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$</a:t>
            </a:r>
            <a:endParaRPr lang="en-US" sz="8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187181"/>
            <a:ext cx="8229600" cy="10963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What are the essential ingredients of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The high cost of obesity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4294967295"/>
          </p:nvPr>
        </p:nvSpPr>
        <p:spPr>
          <a:xfrm>
            <a:off x="269360" y="262998"/>
            <a:ext cx="8229600" cy="1303337"/>
          </a:xfrm>
        </p:spPr>
        <p:txBody>
          <a:bodyPr>
            <a:noAutofit/>
          </a:bodyPr>
          <a:lstStyle/>
          <a:p>
            <a:pPr lvl="0">
              <a:buNone/>
              <a:defRPr/>
            </a:pPr>
            <a:r>
              <a:rPr lang="en-US" dirty="0" smtClean="0"/>
              <a:t>What are the essential ingredients of…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561" y="1336201"/>
            <a:ext cx="2726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Air quality?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4734663" y="635853"/>
            <a:ext cx="40081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Education?</a:t>
            </a:r>
            <a:endParaRPr lang="en-US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4124377" y="1690144"/>
            <a:ext cx="1786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Cells?</a:t>
            </a:r>
            <a:endParaRPr lang="en-US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726560" y="2550430"/>
            <a:ext cx="2379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Nutrition?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6647310" y="2044087"/>
            <a:ext cx="1704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Voters?</a:t>
            </a:r>
            <a:endParaRPr lang="en-US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1892326" y="3423591"/>
            <a:ext cx="26325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Carnivores?</a:t>
            </a:r>
            <a:endParaRPr 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6911905" y="3612259"/>
            <a:ext cx="1830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Poetry?</a:t>
            </a:r>
            <a:endParaRPr lang="en-US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4766971" y="2904373"/>
            <a:ext cx="3034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Acceleration?</a:t>
            </a:r>
            <a:endParaRPr lang="en-US" sz="4000" dirty="0"/>
          </a:p>
        </p:txBody>
      </p:sp>
      <p:pic>
        <p:nvPicPr>
          <p:cNvPr id="27" name="Picture 26" descr="staircase.gif"/>
          <p:cNvPicPr>
            <a:picLocks noChangeAspect="1"/>
          </p:cNvPicPr>
          <p:nvPr/>
        </p:nvPicPr>
        <p:blipFill>
          <a:blip r:embed="rId3"/>
          <a:srcRect t="67180"/>
          <a:stretch>
            <a:fillRect/>
          </a:stretch>
        </p:blipFill>
        <p:spPr>
          <a:xfrm>
            <a:off x="1259993" y="5003381"/>
            <a:ext cx="6513134" cy="166259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9360" y="4320145"/>
            <a:ext cx="5680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 smtClean="0">
                <a:solidFill>
                  <a:schemeClr val="bg1"/>
                </a:solidFill>
              </a:rPr>
              <a:t>What do you</a:t>
            </a:r>
            <a:r>
              <a:rPr lang="en-US" sz="3200" dirty="0" smtClean="0"/>
              <a:t> </a:t>
            </a:r>
            <a:r>
              <a:rPr lang="en-US" sz="3200" b="1" i="1" dirty="0" smtClean="0">
                <a:solidFill>
                  <a:srgbClr val="FF0000"/>
                </a:solidFill>
              </a:rPr>
              <a:t>picture</a:t>
            </a:r>
            <a:r>
              <a:rPr lang="en-US" sz="3200" dirty="0" smtClean="0">
                <a:solidFill>
                  <a:srgbClr val="FF0000"/>
                </a:solidFill>
              </a:rPr>
              <a:t>?</a:t>
            </a:r>
            <a:r>
              <a:rPr lang="en-US" sz="3200" dirty="0" smtClean="0"/>
              <a:t> 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ircase.gif"/>
          <p:cNvPicPr>
            <a:picLocks noChangeAspect="1"/>
          </p:cNvPicPr>
          <p:nvPr/>
        </p:nvPicPr>
        <p:blipFill>
          <a:blip r:embed="rId3"/>
          <a:srcRect t="41728"/>
          <a:stretch>
            <a:fillRect/>
          </a:stretch>
        </p:blipFill>
        <p:spPr>
          <a:xfrm>
            <a:off x="1259993" y="3714048"/>
            <a:ext cx="6513134" cy="29519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7968" y="4060437"/>
            <a:ext cx="4887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 Visual analogies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E6DCCB"/>
              </a:clrFrom>
              <a:clrTo>
                <a:srgbClr val="E6DCCB">
                  <a:alpha val="0"/>
                </a:srgbClr>
              </a:clrTo>
            </a:clrChange>
            <a:grayscl/>
            <a:alphaModFix amt="82000"/>
          </a:blip>
          <a:srcRect t="6073"/>
          <a:stretch>
            <a:fillRect/>
          </a:stretch>
        </p:blipFill>
        <p:spPr>
          <a:xfrm>
            <a:off x="420046" y="455604"/>
            <a:ext cx="4189443" cy="28900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92704">
            <a:off x="856024" y="1508649"/>
            <a:ext cx="4870661" cy="205544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6383619" y="2862322"/>
            <a:ext cx="262510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$</a:t>
            </a:r>
            <a:endParaRPr lang="en-US" sz="8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61750" y="76976"/>
            <a:ext cx="34469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</a:rPr>
              <a:t>Find or make a </a:t>
            </a:r>
            <a:r>
              <a:rPr lang="en-US" sz="3600" dirty="0" smtClean="0">
                <a:solidFill>
                  <a:srgbClr val="FF0000"/>
                </a:solidFill>
              </a:rPr>
              <a:t>visual analogy</a:t>
            </a:r>
          </a:p>
          <a:p>
            <a:pPr algn="ctr"/>
            <a:r>
              <a:rPr lang="en-US" sz="3600" dirty="0" smtClean="0">
                <a:solidFill>
                  <a:srgbClr val="FFFFFF"/>
                </a:solidFill>
              </a:rPr>
              <a:t> by combining essential ingredients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E6DCCB"/>
              </a:clrFrom>
              <a:clrTo>
                <a:srgbClr val="E6DCCB">
                  <a:alpha val="0"/>
                </a:srgbClr>
              </a:clrTo>
            </a:clrChange>
            <a:grayscl/>
            <a:alphaModFix amt="82000"/>
          </a:blip>
          <a:srcRect t="6073"/>
          <a:stretch>
            <a:fillRect/>
          </a:stretch>
        </p:blipFill>
        <p:spPr>
          <a:xfrm>
            <a:off x="2624569" y="1293628"/>
            <a:ext cx="4189443" cy="28900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95072" y="1255140"/>
            <a:ext cx="6848314" cy="28900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8162" y="1954801"/>
            <a:ext cx="2625106" cy="17543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$3.5</a:t>
            </a:r>
          </a:p>
          <a:p>
            <a:pPr algn="ctr"/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billion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1887" y="15987"/>
            <a:ext cx="8700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Find or make a </a:t>
            </a:r>
            <a:r>
              <a:rPr lang="en-US" sz="3200" b="1" dirty="0" smtClean="0">
                <a:solidFill>
                  <a:srgbClr val="FF0000"/>
                </a:solidFill>
              </a:rPr>
              <a:t>visual analogy</a:t>
            </a:r>
          </a:p>
          <a:p>
            <a:pPr algn="ctr"/>
            <a:r>
              <a:rPr lang="en-US" sz="3200" dirty="0" smtClean="0">
                <a:solidFill>
                  <a:srgbClr val="FFFFFF"/>
                </a:solidFill>
              </a:rPr>
              <a:t> by combining essential ingredients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1186" y="4144091"/>
            <a:ext cx="3840927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Formatting Palette tools</a:t>
            </a:r>
          </a:p>
          <a:p>
            <a:r>
              <a:rPr lang="en-US" sz="2800" i="1" dirty="0" smtClean="0"/>
              <a:t>Picture &gt; format </a:t>
            </a:r>
          </a:p>
          <a:p>
            <a:r>
              <a:rPr lang="en-US" sz="2800" i="1" dirty="0" smtClean="0"/>
              <a:t>Picture &gt; effects</a:t>
            </a:r>
          </a:p>
          <a:p>
            <a:endParaRPr lang="en-US" sz="28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1562800" y="4144091"/>
            <a:ext cx="3256429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Combine and layer (“arrange”) images instead of words</a:t>
            </a:r>
          </a:p>
          <a:p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veratwall.JPG"/>
          <p:cNvPicPr>
            <a:picLocks noChangeAspect="1"/>
          </p:cNvPicPr>
          <p:nvPr/>
        </p:nvPicPr>
        <p:blipFill>
          <a:blip r:embed="rId3">
            <a:lum bright="29000" contrast="12000"/>
            <a:alphaModFix amt="75000"/>
          </a:blip>
          <a:srcRect l="49331" b="43333"/>
          <a:stretch>
            <a:fillRect/>
          </a:stretch>
        </p:blipFill>
        <p:spPr>
          <a:xfrm>
            <a:off x="4444482" y="337456"/>
            <a:ext cx="4323849" cy="362677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1248841">
            <a:off x="4641559" y="1381300"/>
            <a:ext cx="4096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Biomolecules</a:t>
            </a:r>
            <a:endParaRPr lang="en-US" sz="5400" b="1" cap="none" spc="50" dirty="0">
              <a:ln w="12700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78990" y="181646"/>
            <a:ext cx="3597955" cy="3197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smtClean="0">
                <a:solidFill>
                  <a:srgbClr val="FFFFFF"/>
                </a:solidFill>
              </a:rPr>
              <a:t>Find or make a visual analogy</a:t>
            </a:r>
            <a:endParaRPr lang="en-US" sz="4400" dirty="0">
              <a:solidFill>
                <a:srgbClr val="FFFFFF"/>
              </a:solidFill>
            </a:endParaRPr>
          </a:p>
        </p:txBody>
      </p:sp>
      <p:pic>
        <p:nvPicPr>
          <p:cNvPr id="9" name="Picture 8" descr="staircase.gif"/>
          <p:cNvPicPr>
            <a:picLocks noChangeAspect="1"/>
          </p:cNvPicPr>
          <p:nvPr/>
        </p:nvPicPr>
        <p:blipFill>
          <a:blip r:embed="rId4"/>
          <a:srcRect t="41728"/>
          <a:stretch>
            <a:fillRect/>
          </a:stretch>
        </p:blipFill>
        <p:spPr>
          <a:xfrm>
            <a:off x="1259993" y="3714048"/>
            <a:ext cx="6513134" cy="29519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7968" y="4060437"/>
            <a:ext cx="4887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 Visual analogies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7968" y="2963961"/>
            <a:ext cx="5973782" cy="20005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Formatting Palette tools</a:t>
            </a:r>
          </a:p>
          <a:p>
            <a:r>
              <a:rPr lang="en-US" sz="2400" i="1" dirty="0" smtClean="0"/>
              <a:t>Picture &gt; crop tool</a:t>
            </a:r>
          </a:p>
          <a:p>
            <a:r>
              <a:rPr lang="en-US" sz="2400" i="1" dirty="0" smtClean="0"/>
              <a:t>Picture &gt; transparency, contrast, brightness</a:t>
            </a:r>
          </a:p>
          <a:p>
            <a:r>
              <a:rPr lang="en-US" sz="2400" i="1" dirty="0" smtClean="0"/>
              <a:t>Picture &gt; format; various options</a:t>
            </a:r>
          </a:p>
          <a:p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ircase.gif"/>
          <p:cNvPicPr>
            <a:picLocks noChangeAspect="1"/>
          </p:cNvPicPr>
          <p:nvPr/>
        </p:nvPicPr>
        <p:blipFill>
          <a:blip r:embed="rId3"/>
          <a:srcRect t="17036"/>
          <a:stretch>
            <a:fillRect/>
          </a:stretch>
        </p:blipFill>
        <p:spPr>
          <a:xfrm>
            <a:off x="1259993" y="2463203"/>
            <a:ext cx="6513134" cy="42027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7968" y="4060437"/>
            <a:ext cx="4887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 Visual analogies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7968" y="2833218"/>
            <a:ext cx="48870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Relationships</a:t>
            </a: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53400" y="613629"/>
            <a:ext cx="8229600" cy="1415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324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What </a:t>
            </a:r>
            <a:r>
              <a:rPr kumimoji="0" lang="en-US" sz="4324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relationships </a:t>
            </a:r>
            <a:r>
              <a:rPr kumimoji="0" lang="en-US" sz="4324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or </a:t>
            </a:r>
            <a:r>
              <a:rPr kumimoji="0" lang="en-US" sz="4324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comparisons </a:t>
            </a:r>
            <a:r>
              <a:rPr kumimoji="0" lang="en-US" sz="4324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do you want to show?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ircase.gif"/>
          <p:cNvPicPr>
            <a:picLocks noChangeAspect="1"/>
          </p:cNvPicPr>
          <p:nvPr/>
        </p:nvPicPr>
        <p:blipFill>
          <a:blip r:embed="rId3">
            <a:alphaModFix amt="41000"/>
          </a:blip>
          <a:srcRect t="17036"/>
          <a:stretch>
            <a:fillRect/>
          </a:stretch>
        </p:blipFill>
        <p:spPr>
          <a:xfrm>
            <a:off x="1259993" y="2463203"/>
            <a:ext cx="6513134" cy="4202768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553400" y="613629"/>
            <a:ext cx="8229600" cy="1415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324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What </a:t>
            </a:r>
            <a:r>
              <a:rPr kumimoji="0" lang="en-US" sz="4324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relationships </a:t>
            </a:r>
            <a:r>
              <a:rPr kumimoji="0" lang="en-US" sz="4324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or </a:t>
            </a:r>
            <a:r>
              <a:rPr kumimoji="0" lang="en-US" sz="4324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comparisons </a:t>
            </a:r>
            <a:r>
              <a:rPr kumimoji="0" lang="en-US" sz="4324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ufiStandardGK"/>
                <a:ea typeface="+mn-ea"/>
                <a:cs typeface="KufiStandardGK"/>
              </a:rPr>
              <a:t>do you want to show?</a:t>
            </a:r>
          </a:p>
        </p:txBody>
      </p:sp>
      <p:sp>
        <p:nvSpPr>
          <p:cNvPr id="8" name="Rectangle 7"/>
          <p:cNvSpPr/>
          <p:nvPr/>
        </p:nvSpPr>
        <p:spPr>
          <a:xfrm>
            <a:off x="553400" y="2136339"/>
            <a:ext cx="8590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numerical differences (age, quantity, cost, etc.)</a:t>
            </a:r>
          </a:p>
          <a:p>
            <a:pPr lvl="1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size comparison</a:t>
            </a:r>
          </a:p>
          <a:p>
            <a:pPr lvl="1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cause/effect</a:t>
            </a:r>
          </a:p>
          <a:p>
            <a:pPr lvl="1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before/after</a:t>
            </a:r>
          </a:p>
          <a:p>
            <a:pPr lvl="1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first, then, last (step by step)</a:t>
            </a:r>
          </a:p>
          <a:p>
            <a:pPr lvl="1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families or groups</a:t>
            </a:r>
          </a:p>
          <a:p>
            <a:pPr lvl="1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contrast/difference</a:t>
            </a:r>
          </a:p>
          <a:p>
            <a:pPr lvl="1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hierarchy (ranking, importance)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taircase.gif"/>
          <p:cNvPicPr>
            <a:picLocks noChangeAspect="1"/>
          </p:cNvPicPr>
          <p:nvPr/>
        </p:nvPicPr>
        <p:blipFill>
          <a:blip r:embed="rId3">
            <a:alphaModFix amt="41000"/>
          </a:blip>
          <a:srcRect t="17036"/>
          <a:stretch>
            <a:fillRect/>
          </a:stretch>
        </p:blipFill>
        <p:spPr>
          <a:xfrm>
            <a:off x="1259993" y="2463203"/>
            <a:ext cx="6513134" cy="420276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clrChange>
              <a:clrFrom>
                <a:srgbClr val="E6DCCB"/>
              </a:clrFrom>
              <a:clrTo>
                <a:srgbClr val="E6DCCB">
                  <a:alpha val="0"/>
                </a:srgbClr>
              </a:clrTo>
            </a:clrChange>
            <a:grayscl/>
            <a:alphaModFix amt="82000"/>
          </a:blip>
          <a:srcRect t="6073"/>
          <a:stretch>
            <a:fillRect/>
          </a:stretch>
        </p:blipFill>
        <p:spPr>
          <a:xfrm>
            <a:off x="1325947" y="1824573"/>
            <a:ext cx="1247996" cy="99902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644" y="1695259"/>
            <a:ext cx="2681640" cy="123367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1150354" y="1869489"/>
            <a:ext cx="154648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$100 </a:t>
            </a:r>
          </a:p>
          <a:p>
            <a:pPr algn="ctr"/>
            <a:r>
              <a:rPr lang="en-US" sz="2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million</a:t>
            </a:r>
            <a:endParaRPr lang="en-US" sz="2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47838" y="2055503"/>
            <a:ext cx="1243707" cy="523220"/>
          </a:xfrm>
          <a:prstGeom prst="rect">
            <a:avLst/>
          </a:prstGeom>
          <a:solidFill>
            <a:srgbClr val="008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1980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8081" y="356414"/>
            <a:ext cx="8587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  <a:latin typeface="Marker Felt"/>
                <a:cs typeface="Marker Felt"/>
              </a:rPr>
              <a:t>Relationship: </a:t>
            </a:r>
            <a:r>
              <a:rPr lang="en-US" sz="3600" i="1" dirty="0" smtClean="0">
                <a:solidFill>
                  <a:srgbClr val="FF0000"/>
                </a:solidFill>
                <a:latin typeface="Marker Felt"/>
                <a:cs typeface="Marker Felt"/>
              </a:rPr>
              <a:t>numerical differences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607980" y="2779628"/>
            <a:ext cx="7387574" cy="3617735"/>
            <a:chOff x="1565251" y="1575987"/>
            <a:chExt cx="7387574" cy="361773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6DCCB"/>
                </a:clrFrom>
                <a:clrTo>
                  <a:srgbClr val="E6DCCB">
                    <a:alpha val="0"/>
                  </a:srgbClr>
                </a:clrTo>
              </a:clrChange>
              <a:alphaModFix amt="8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t="6073"/>
            <a:stretch>
              <a:fillRect/>
            </a:stretch>
          </p:blipFill>
          <p:spPr>
            <a:xfrm>
              <a:off x="3112237" y="1575987"/>
              <a:ext cx="4519334" cy="361773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alphaModFix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565251" y="1575987"/>
              <a:ext cx="7387574" cy="3617735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4000683" y="2451822"/>
              <a:ext cx="2831816" cy="175432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$3.5</a:t>
              </a:r>
            </a:p>
            <a:p>
              <a:pPr algn="ctr"/>
              <a:r>
                <a:rPr lang="en-US" sz="5400" b="1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billion</a:t>
              </a:r>
              <a:endParaRPr lang="en-US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 rot="16200000">
            <a:off x="252204" y="4118256"/>
            <a:ext cx="3634886" cy="923330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2010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66966" y="2082306"/>
            <a:ext cx="1797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(data is fictitious)</a:t>
            </a:r>
            <a:endParaRPr lang="en-US" sz="2800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taircase.gif"/>
          <p:cNvPicPr>
            <a:picLocks noChangeAspect="1"/>
          </p:cNvPicPr>
          <p:nvPr/>
        </p:nvPicPr>
        <p:blipFill>
          <a:blip r:embed="rId2">
            <a:alphaModFix amt="41000"/>
          </a:blip>
          <a:srcRect t="17036"/>
          <a:stretch>
            <a:fillRect/>
          </a:stretch>
        </p:blipFill>
        <p:spPr>
          <a:xfrm>
            <a:off x="1259993" y="2463203"/>
            <a:ext cx="6513134" cy="42027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3141" y="177718"/>
            <a:ext cx="8735919" cy="13849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PowerPoint tip: SHIFT-click to select multiple items and RIGHT click to GROUP them. (easier to resize!). Ungroup as needed to edit.</a:t>
            </a:r>
            <a:endParaRPr lang="en-US" sz="2800" i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clrChange>
              <a:clrFrom>
                <a:srgbClr val="E6DCCB"/>
              </a:clrFrom>
              <a:clrTo>
                <a:srgbClr val="E6DCCB">
                  <a:alpha val="0"/>
                </a:srgbClr>
              </a:clrTo>
            </a:clrChange>
            <a:grayscl/>
            <a:alphaModFix amt="82000"/>
          </a:blip>
          <a:srcRect t="6073"/>
          <a:stretch>
            <a:fillRect/>
          </a:stretch>
        </p:blipFill>
        <p:spPr>
          <a:xfrm>
            <a:off x="1325947" y="1843817"/>
            <a:ext cx="1247996" cy="9990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44" y="1714503"/>
            <a:ext cx="2681640" cy="123367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/>
          <p:cNvSpPr/>
          <p:nvPr/>
        </p:nvSpPr>
        <p:spPr>
          <a:xfrm>
            <a:off x="1150354" y="1888733"/>
            <a:ext cx="154648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$100 </a:t>
            </a:r>
          </a:p>
          <a:p>
            <a:pPr algn="ctr"/>
            <a:r>
              <a:rPr lang="en-US" sz="2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million</a:t>
            </a:r>
            <a:endParaRPr lang="en-US" sz="2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 rot="16200000">
            <a:off x="47838" y="2074747"/>
            <a:ext cx="1243707" cy="523220"/>
          </a:xfrm>
          <a:prstGeom prst="rect">
            <a:avLst/>
          </a:prstGeom>
          <a:solidFill>
            <a:srgbClr val="008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1980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607980" y="2798872"/>
            <a:ext cx="7387574" cy="3617735"/>
            <a:chOff x="1565251" y="1575987"/>
            <a:chExt cx="7387574" cy="3617735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6DCCB"/>
                </a:clrFrom>
                <a:clrTo>
                  <a:srgbClr val="E6DCCB">
                    <a:alpha val="0"/>
                  </a:srgbClr>
                </a:clrTo>
              </a:clrChange>
              <a:alphaModFix amt="8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t="6073"/>
            <a:stretch>
              <a:fillRect/>
            </a:stretch>
          </p:blipFill>
          <p:spPr>
            <a:xfrm>
              <a:off x="3112237" y="1575987"/>
              <a:ext cx="4519334" cy="3617735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>
              <a:alphaModFix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565251" y="1575987"/>
              <a:ext cx="7387574" cy="3617735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4000683" y="2451822"/>
              <a:ext cx="2831816" cy="175432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$3.5</a:t>
              </a:r>
            </a:p>
            <a:p>
              <a:pPr algn="ctr"/>
              <a:r>
                <a:rPr lang="en-US" sz="5400" b="1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billion</a:t>
              </a:r>
              <a:endParaRPr lang="en-US" sz="54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 rot="16200000">
            <a:off x="252204" y="4137500"/>
            <a:ext cx="3634886" cy="923330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2010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taircase.gif"/>
          <p:cNvPicPr>
            <a:picLocks noChangeAspect="1"/>
          </p:cNvPicPr>
          <p:nvPr/>
        </p:nvPicPr>
        <p:blipFill>
          <a:blip r:embed="rId3">
            <a:alphaModFix amt="41000"/>
          </a:blip>
          <a:srcRect t="17036"/>
          <a:stretch>
            <a:fillRect/>
          </a:stretch>
        </p:blipFill>
        <p:spPr>
          <a:xfrm>
            <a:off x="1259993" y="2463203"/>
            <a:ext cx="6513134" cy="420276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Relationship: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i="1" dirty="0" smtClean="0">
                <a:solidFill>
                  <a:srgbClr val="FF0000"/>
                </a:solidFill>
              </a:rPr>
              <a:t>contrasts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 l="4870" t="8112" r="5012"/>
          <a:stretch>
            <a:fillRect/>
          </a:stretch>
        </p:blipFill>
        <p:spPr>
          <a:xfrm>
            <a:off x="2519971" y="2795964"/>
            <a:ext cx="1675381" cy="2071058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731960" y="1808984"/>
            <a:ext cx="2463796" cy="1380099"/>
          </a:xfrm>
          <a:prstGeom prst="cloudCallout">
            <a:avLst>
              <a:gd name="adj1" fmla="val 81453"/>
              <a:gd name="adj2" fmla="val 22423"/>
            </a:avLst>
          </a:prstGeom>
          <a:solidFill>
            <a:srgbClr val="FF0000">
              <a:alpha val="50000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" b="1" dirty="0" smtClean="0">
                <a:solidFill>
                  <a:srgbClr val="FF0000"/>
                </a:solidFill>
              </a:rPr>
              <a:t>re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77285" y="4295879"/>
            <a:ext cx="2277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“clean” coal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rcRect l="4870" t="8112" r="5012"/>
          <a:stretch>
            <a:fillRect/>
          </a:stretch>
        </p:blipFill>
        <p:spPr>
          <a:xfrm flipH="1">
            <a:off x="5270033" y="2843789"/>
            <a:ext cx="1800318" cy="2043389"/>
          </a:xfrm>
          <a:prstGeom prst="rect">
            <a:avLst/>
          </a:prstGeom>
        </p:spPr>
      </p:pic>
      <p:sp>
        <p:nvSpPr>
          <p:cNvPr id="11" name="Cloud Callout 10"/>
          <p:cNvSpPr/>
          <p:nvPr/>
        </p:nvSpPr>
        <p:spPr>
          <a:xfrm flipH="1">
            <a:off x="6231760" y="2136511"/>
            <a:ext cx="742769" cy="382960"/>
          </a:xfrm>
          <a:prstGeom prst="cloudCallout">
            <a:avLst>
              <a:gd name="adj1" fmla="val 172430"/>
              <a:gd name="adj2" fmla="val 125335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53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5257375" y="4224719"/>
            <a:ext cx="193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8000"/>
                </a:solidFill>
              </a:rPr>
              <a:t>geothermal</a:t>
            </a:r>
            <a:endParaRPr lang="en-US" sz="6000" b="1" dirty="0">
              <a:solidFill>
                <a:srgbClr val="008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9760" y="5183868"/>
            <a:ext cx="1657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</a:t>
            </a:r>
            <a:r>
              <a:rPr lang="en-US" sz="5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</a:t>
            </a:r>
            <a:r>
              <a:rPr lang="en-US" sz="5400" b="1" cap="none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</a:t>
            </a:r>
            <a:r>
              <a:rPr lang="en-US" sz="5400" b="1" cap="none" spc="50" dirty="0" smtClean="0">
                <a:ln w="11430"/>
                <a:solidFill>
                  <a:srgbClr val="FFFF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</a:t>
            </a:r>
            <a:r>
              <a:rPr lang="en-US" sz="54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</a:t>
            </a:r>
            <a:endParaRPr lang="en-US" sz="5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33668" y="5195176"/>
            <a:ext cx="1657525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</a:t>
            </a:r>
            <a:r>
              <a:rPr lang="en-US" sz="54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</a:t>
            </a:r>
            <a:r>
              <a:rPr lang="en-US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</a:t>
            </a:r>
            <a:r>
              <a:rPr lang="en-US" sz="5400" b="1" cap="none" spc="50" dirty="0" smtClean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</a:t>
            </a:r>
            <a:r>
              <a:rPr lang="en-US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</a:t>
            </a:r>
            <a:endParaRPr lang="en-US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Cloud Callout 14"/>
          <p:cNvSpPr/>
          <p:nvPr/>
        </p:nvSpPr>
        <p:spPr>
          <a:xfrm flipH="1">
            <a:off x="6520750" y="5471060"/>
            <a:ext cx="1554876" cy="636138"/>
          </a:xfrm>
          <a:prstGeom prst="cloudCallout">
            <a:avLst>
              <a:gd name="adj1" fmla="val 84274"/>
              <a:gd name="adj2" fmla="val 5246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53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size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10800000">
            <a:off x="3608191" y="5425740"/>
            <a:ext cx="28917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/>
              </a:rPr>
              <a:t>flip</a:t>
            </a:r>
            <a:endParaRPr lang="en-US" sz="5400" b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taircase.gif"/>
          <p:cNvPicPr>
            <a:picLocks noChangeAspect="1"/>
          </p:cNvPicPr>
          <p:nvPr/>
        </p:nvPicPr>
        <p:blipFill>
          <a:blip r:embed="rId3">
            <a:alphaModFix amt="41000"/>
          </a:blip>
          <a:srcRect t="17036"/>
          <a:stretch>
            <a:fillRect/>
          </a:stretch>
        </p:blipFill>
        <p:spPr>
          <a:xfrm>
            <a:off x="1259993" y="2463203"/>
            <a:ext cx="6513134" cy="42027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 l="4870" t="8112" r="5012"/>
          <a:stretch>
            <a:fillRect/>
          </a:stretch>
        </p:blipFill>
        <p:spPr>
          <a:xfrm>
            <a:off x="2519971" y="2795964"/>
            <a:ext cx="1675381" cy="2071058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731960" y="1808984"/>
            <a:ext cx="2463796" cy="1380099"/>
          </a:xfrm>
          <a:prstGeom prst="cloudCallout">
            <a:avLst>
              <a:gd name="adj1" fmla="val 81453"/>
              <a:gd name="adj2" fmla="val 22423"/>
            </a:avLst>
          </a:prstGeom>
          <a:solidFill>
            <a:srgbClr val="FF0000">
              <a:alpha val="50000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" b="1" dirty="0" smtClean="0">
                <a:solidFill>
                  <a:srgbClr val="FF0000"/>
                </a:solidFill>
              </a:rPr>
              <a:t>re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77285" y="4295879"/>
            <a:ext cx="2277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“clean” coal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rcRect l="4870" t="8112" r="5012"/>
          <a:stretch>
            <a:fillRect/>
          </a:stretch>
        </p:blipFill>
        <p:spPr>
          <a:xfrm flipH="1">
            <a:off x="5270033" y="2843789"/>
            <a:ext cx="1800318" cy="2043389"/>
          </a:xfrm>
          <a:prstGeom prst="rect">
            <a:avLst/>
          </a:prstGeom>
        </p:spPr>
      </p:pic>
      <p:sp>
        <p:nvSpPr>
          <p:cNvPr id="11" name="Cloud Callout 10"/>
          <p:cNvSpPr/>
          <p:nvPr/>
        </p:nvSpPr>
        <p:spPr>
          <a:xfrm flipH="1">
            <a:off x="6231760" y="2136511"/>
            <a:ext cx="742769" cy="382960"/>
          </a:xfrm>
          <a:prstGeom prst="cloudCallout">
            <a:avLst>
              <a:gd name="adj1" fmla="val 172430"/>
              <a:gd name="adj2" fmla="val 125335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53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5257375" y="4224719"/>
            <a:ext cx="193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8000"/>
                </a:solidFill>
              </a:rPr>
              <a:t>geothermal</a:t>
            </a:r>
            <a:endParaRPr lang="en-US" sz="6000" b="1" dirty="0">
              <a:solidFill>
                <a:srgbClr val="008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141" y="177716"/>
            <a:ext cx="8735919" cy="13849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PowerPoint tips: Shift-click and GROUP. Use green dot handle to flip. Drag/copy grouped items </a:t>
            </a:r>
            <a:r>
              <a:rPr lang="en-US" sz="2800" i="1" dirty="0" err="1" smtClean="0"/>
              <a:t>easily.Ungroup</a:t>
            </a:r>
            <a:r>
              <a:rPr lang="en-US" sz="2800" i="1" dirty="0" smtClean="0"/>
              <a:t> as needed to edit.  Effects &gt; color invert to change colors. 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staircase.gif"/>
          <p:cNvPicPr>
            <a:picLocks noChangeAspect="1"/>
          </p:cNvPicPr>
          <p:nvPr/>
        </p:nvPicPr>
        <p:blipFill>
          <a:blip r:embed="rId3">
            <a:alphaModFix amt="41000"/>
          </a:blip>
          <a:srcRect t="17036"/>
          <a:stretch>
            <a:fillRect/>
          </a:stretch>
        </p:blipFill>
        <p:spPr>
          <a:xfrm>
            <a:off x="1259993" y="2463203"/>
            <a:ext cx="6513134" cy="4202768"/>
          </a:xfrm>
          <a:prstGeom prst="rect">
            <a:avLst/>
          </a:prstGeom>
        </p:spPr>
      </p:pic>
      <p:pic>
        <p:nvPicPr>
          <p:cNvPr id="25" name="Picture 24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160" y="2167096"/>
            <a:ext cx="756061" cy="109477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Relationship: </a:t>
            </a:r>
            <a:r>
              <a:rPr lang="en-US" i="1" dirty="0" smtClean="0">
                <a:solidFill>
                  <a:srgbClr val="FF0000"/>
                </a:solidFill>
              </a:rPr>
              <a:t>cause&gt;effect</a:t>
            </a:r>
            <a:endParaRPr lang="en-US" i="1" dirty="0">
              <a:solidFill>
                <a:srgbClr val="FF00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57200" y="1563870"/>
            <a:ext cx="1938892" cy="2750667"/>
            <a:chOff x="5257375" y="2136511"/>
            <a:chExt cx="1938892" cy="275066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rcRect l="4870" t="8112" r="5012"/>
            <a:stretch>
              <a:fillRect/>
            </a:stretch>
          </p:blipFill>
          <p:spPr>
            <a:xfrm flipH="1">
              <a:off x="5270033" y="2843789"/>
              <a:ext cx="1800318" cy="2043389"/>
            </a:xfrm>
            <a:prstGeom prst="rect">
              <a:avLst/>
            </a:prstGeom>
          </p:spPr>
        </p:pic>
        <p:sp>
          <p:nvSpPr>
            <p:cNvPr id="6" name="Cloud Callout 5"/>
            <p:cNvSpPr/>
            <p:nvPr/>
          </p:nvSpPr>
          <p:spPr>
            <a:xfrm flipH="1">
              <a:off x="6231760" y="2136511"/>
              <a:ext cx="742769" cy="382960"/>
            </a:xfrm>
            <a:prstGeom prst="cloudCallout">
              <a:avLst>
                <a:gd name="adj1" fmla="val 172430"/>
                <a:gd name="adj2" fmla="val 125335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53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flipH="1">
              <a:off x="5257375" y="4224719"/>
              <a:ext cx="19388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8000"/>
                  </a:solidFill>
                </a:rPr>
                <a:t>geothermal</a:t>
              </a:r>
              <a:endParaRPr lang="en-US" sz="6000" b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9" name="Right Arrow 8"/>
          <p:cNvSpPr/>
          <p:nvPr/>
        </p:nvSpPr>
        <p:spPr>
          <a:xfrm>
            <a:off x="5518712" y="3004953"/>
            <a:ext cx="715181" cy="437295"/>
          </a:xfrm>
          <a:prstGeom prst="righ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760" y="2042672"/>
            <a:ext cx="756061" cy="1094776"/>
          </a:xfrm>
          <a:prstGeom prst="rect">
            <a:avLst/>
          </a:prstGeom>
        </p:spPr>
      </p:pic>
      <p:pic>
        <p:nvPicPr>
          <p:cNvPr id="11" name="Picture 10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160" y="2195072"/>
            <a:ext cx="756061" cy="1094776"/>
          </a:xfrm>
          <a:prstGeom prst="rect">
            <a:avLst/>
          </a:prstGeom>
        </p:spPr>
      </p:pic>
      <p:pic>
        <p:nvPicPr>
          <p:cNvPr id="12" name="Picture 11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5560" y="2347472"/>
            <a:ext cx="756061" cy="1094776"/>
          </a:xfrm>
          <a:prstGeom prst="rect">
            <a:avLst/>
          </a:prstGeom>
        </p:spPr>
      </p:pic>
      <p:pic>
        <p:nvPicPr>
          <p:cNvPr id="13" name="Picture 12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7960" y="2499872"/>
            <a:ext cx="756061" cy="1094776"/>
          </a:xfrm>
          <a:prstGeom prst="rect">
            <a:avLst/>
          </a:prstGeom>
        </p:spPr>
      </p:pic>
      <p:pic>
        <p:nvPicPr>
          <p:cNvPr id="14" name="Picture 13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360" y="2652272"/>
            <a:ext cx="756061" cy="1094776"/>
          </a:xfrm>
          <a:prstGeom prst="rect">
            <a:avLst/>
          </a:prstGeom>
        </p:spPr>
      </p:pic>
      <p:pic>
        <p:nvPicPr>
          <p:cNvPr id="15" name="Picture 14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2760" y="2804672"/>
            <a:ext cx="756061" cy="1094776"/>
          </a:xfrm>
          <a:prstGeom prst="rect">
            <a:avLst/>
          </a:prstGeom>
        </p:spPr>
      </p:pic>
      <p:pic>
        <p:nvPicPr>
          <p:cNvPr id="16" name="Picture 15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160" y="2957072"/>
            <a:ext cx="756061" cy="1094776"/>
          </a:xfrm>
          <a:prstGeom prst="rect">
            <a:avLst/>
          </a:prstGeom>
        </p:spPr>
      </p:pic>
      <p:pic>
        <p:nvPicPr>
          <p:cNvPr id="18" name="Picture 17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960" y="2804672"/>
            <a:ext cx="756061" cy="1094776"/>
          </a:xfrm>
          <a:prstGeom prst="rect">
            <a:avLst/>
          </a:prstGeom>
        </p:spPr>
      </p:pic>
      <p:pic>
        <p:nvPicPr>
          <p:cNvPr id="19" name="Picture 18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021" y="2471896"/>
            <a:ext cx="756061" cy="1094776"/>
          </a:xfrm>
          <a:prstGeom prst="rect">
            <a:avLst/>
          </a:prstGeom>
        </p:spPr>
      </p:pic>
      <p:pic>
        <p:nvPicPr>
          <p:cNvPr id="20" name="Picture 19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899" y="2499872"/>
            <a:ext cx="756061" cy="1094776"/>
          </a:xfrm>
          <a:prstGeom prst="rect">
            <a:avLst/>
          </a:prstGeom>
        </p:spPr>
      </p:pic>
      <p:pic>
        <p:nvPicPr>
          <p:cNvPr id="21" name="Picture 20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129" y="2562084"/>
            <a:ext cx="756061" cy="1094776"/>
          </a:xfrm>
          <a:prstGeom prst="rect">
            <a:avLst/>
          </a:prstGeom>
        </p:spPr>
      </p:pic>
      <p:pic>
        <p:nvPicPr>
          <p:cNvPr id="22" name="Picture 21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499" y="2381708"/>
            <a:ext cx="756061" cy="1094776"/>
          </a:xfrm>
          <a:prstGeom prst="rect">
            <a:avLst/>
          </a:prstGeom>
        </p:spPr>
      </p:pic>
      <p:pic>
        <p:nvPicPr>
          <p:cNvPr id="23" name="Picture 22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6421" y="2557302"/>
            <a:ext cx="756061" cy="1094776"/>
          </a:xfrm>
          <a:prstGeom prst="rect">
            <a:avLst/>
          </a:prstGeom>
        </p:spPr>
      </p:pic>
      <p:pic>
        <p:nvPicPr>
          <p:cNvPr id="27" name="Picture 26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5560" y="2471896"/>
            <a:ext cx="756061" cy="1094776"/>
          </a:xfrm>
          <a:prstGeom prst="rect">
            <a:avLst/>
          </a:prstGeom>
        </p:spPr>
      </p:pic>
      <p:pic>
        <p:nvPicPr>
          <p:cNvPr id="28" name="Picture 27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190" y="2104884"/>
            <a:ext cx="756061" cy="1094776"/>
          </a:xfrm>
          <a:prstGeom prst="rect">
            <a:avLst/>
          </a:prstGeom>
        </p:spPr>
      </p:pic>
      <p:pic>
        <p:nvPicPr>
          <p:cNvPr id="29" name="Picture 28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638" y="2471896"/>
            <a:ext cx="756061" cy="1094776"/>
          </a:xfrm>
          <a:prstGeom prst="rect">
            <a:avLst/>
          </a:prstGeom>
        </p:spPr>
      </p:pic>
      <p:pic>
        <p:nvPicPr>
          <p:cNvPr id="30" name="Picture 29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729" y="2319496"/>
            <a:ext cx="756061" cy="1094776"/>
          </a:xfrm>
          <a:prstGeom prst="rect">
            <a:avLst/>
          </a:prstGeom>
        </p:spPr>
      </p:pic>
      <p:pic>
        <p:nvPicPr>
          <p:cNvPr id="31" name="Picture 30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9099" y="2754044"/>
            <a:ext cx="756061" cy="1094776"/>
          </a:xfrm>
          <a:prstGeom prst="rect">
            <a:avLst/>
          </a:prstGeom>
        </p:spPr>
      </p:pic>
      <p:pic>
        <p:nvPicPr>
          <p:cNvPr id="26" name="Picture 25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899" y="2929096"/>
            <a:ext cx="756061" cy="1094776"/>
          </a:xfrm>
          <a:prstGeom prst="rect">
            <a:avLst/>
          </a:prstGeom>
        </p:spPr>
      </p:pic>
      <p:pic>
        <p:nvPicPr>
          <p:cNvPr id="24" name="Picture 23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448" y="3109472"/>
            <a:ext cx="818346" cy="1184964"/>
          </a:xfrm>
          <a:prstGeom prst="rect">
            <a:avLst/>
          </a:prstGeom>
        </p:spPr>
      </p:pic>
      <p:pic>
        <p:nvPicPr>
          <p:cNvPr id="17" name="Picture 16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621" y="2929096"/>
            <a:ext cx="908461" cy="131545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396092" y="2496768"/>
            <a:ext cx="4825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8000"/>
                </a:solidFill>
              </a:rPr>
              <a:t>=</a:t>
            </a:r>
            <a:endParaRPr lang="en-US" sz="7200" dirty="0">
              <a:solidFill>
                <a:srgbClr val="008000"/>
              </a:solidFill>
            </a:endParaRPr>
          </a:p>
        </p:txBody>
      </p:sp>
      <p:pic>
        <p:nvPicPr>
          <p:cNvPr id="33" name="Picture 32" descr="earth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1171" y="2223018"/>
            <a:ext cx="1629031" cy="1563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staircase.gif"/>
          <p:cNvPicPr>
            <a:picLocks noChangeAspect="1"/>
          </p:cNvPicPr>
          <p:nvPr/>
        </p:nvPicPr>
        <p:blipFill>
          <a:blip r:embed="rId3">
            <a:alphaModFix amt="41000"/>
          </a:blip>
          <a:srcRect t="17036"/>
          <a:stretch>
            <a:fillRect/>
          </a:stretch>
        </p:blipFill>
        <p:spPr>
          <a:xfrm>
            <a:off x="1259993" y="2501691"/>
            <a:ext cx="6513134" cy="4202768"/>
          </a:xfrm>
          <a:prstGeom prst="rect">
            <a:avLst/>
          </a:prstGeom>
        </p:spPr>
      </p:pic>
      <p:pic>
        <p:nvPicPr>
          <p:cNvPr id="25" name="Picture 24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160" y="2167096"/>
            <a:ext cx="756061" cy="1094776"/>
          </a:xfrm>
          <a:prstGeom prst="rect">
            <a:avLst/>
          </a:prstGeom>
        </p:spPr>
      </p:pic>
      <p:grpSp>
        <p:nvGrpSpPr>
          <p:cNvPr id="2" name="Group 7"/>
          <p:cNvGrpSpPr/>
          <p:nvPr/>
        </p:nvGrpSpPr>
        <p:grpSpPr>
          <a:xfrm>
            <a:off x="457200" y="1563870"/>
            <a:ext cx="1938892" cy="2750667"/>
            <a:chOff x="5257375" y="2136511"/>
            <a:chExt cx="1938892" cy="275066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rcRect l="4870" t="8112" r="5012"/>
            <a:stretch>
              <a:fillRect/>
            </a:stretch>
          </p:blipFill>
          <p:spPr>
            <a:xfrm flipH="1">
              <a:off x="5270033" y="2843789"/>
              <a:ext cx="1800318" cy="2043389"/>
            </a:xfrm>
            <a:prstGeom prst="rect">
              <a:avLst/>
            </a:prstGeom>
          </p:spPr>
        </p:pic>
        <p:sp>
          <p:nvSpPr>
            <p:cNvPr id="6" name="Cloud Callout 5"/>
            <p:cNvSpPr/>
            <p:nvPr/>
          </p:nvSpPr>
          <p:spPr>
            <a:xfrm flipH="1">
              <a:off x="6231760" y="2136511"/>
              <a:ext cx="742769" cy="382960"/>
            </a:xfrm>
            <a:prstGeom prst="cloudCallout">
              <a:avLst>
                <a:gd name="adj1" fmla="val 172430"/>
                <a:gd name="adj2" fmla="val 125335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53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flipH="1">
              <a:off x="5257375" y="4224719"/>
              <a:ext cx="19388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8000"/>
                  </a:solidFill>
                </a:rPr>
                <a:t>geothermal</a:t>
              </a:r>
              <a:endParaRPr lang="en-US" sz="6000" b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9" name="Right Arrow 8"/>
          <p:cNvSpPr/>
          <p:nvPr/>
        </p:nvSpPr>
        <p:spPr>
          <a:xfrm>
            <a:off x="5518712" y="3004953"/>
            <a:ext cx="715181" cy="437295"/>
          </a:xfrm>
          <a:prstGeom prst="righ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760" y="2042672"/>
            <a:ext cx="756061" cy="1094776"/>
          </a:xfrm>
          <a:prstGeom prst="rect">
            <a:avLst/>
          </a:prstGeom>
        </p:spPr>
      </p:pic>
      <p:pic>
        <p:nvPicPr>
          <p:cNvPr id="11" name="Picture 10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160" y="2195072"/>
            <a:ext cx="756061" cy="1094776"/>
          </a:xfrm>
          <a:prstGeom prst="rect">
            <a:avLst/>
          </a:prstGeom>
        </p:spPr>
      </p:pic>
      <p:pic>
        <p:nvPicPr>
          <p:cNvPr id="12" name="Picture 11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5560" y="2347472"/>
            <a:ext cx="756061" cy="1094776"/>
          </a:xfrm>
          <a:prstGeom prst="rect">
            <a:avLst/>
          </a:prstGeom>
        </p:spPr>
      </p:pic>
      <p:pic>
        <p:nvPicPr>
          <p:cNvPr id="13" name="Picture 12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7960" y="2499872"/>
            <a:ext cx="756061" cy="1094776"/>
          </a:xfrm>
          <a:prstGeom prst="rect">
            <a:avLst/>
          </a:prstGeom>
        </p:spPr>
      </p:pic>
      <p:pic>
        <p:nvPicPr>
          <p:cNvPr id="14" name="Picture 13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360" y="2652272"/>
            <a:ext cx="756061" cy="1094776"/>
          </a:xfrm>
          <a:prstGeom prst="rect">
            <a:avLst/>
          </a:prstGeom>
        </p:spPr>
      </p:pic>
      <p:pic>
        <p:nvPicPr>
          <p:cNvPr id="15" name="Picture 14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2760" y="2804672"/>
            <a:ext cx="756061" cy="1094776"/>
          </a:xfrm>
          <a:prstGeom prst="rect">
            <a:avLst/>
          </a:prstGeom>
        </p:spPr>
      </p:pic>
      <p:pic>
        <p:nvPicPr>
          <p:cNvPr id="16" name="Picture 15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160" y="2957072"/>
            <a:ext cx="756061" cy="1094776"/>
          </a:xfrm>
          <a:prstGeom prst="rect">
            <a:avLst/>
          </a:prstGeom>
        </p:spPr>
      </p:pic>
      <p:pic>
        <p:nvPicPr>
          <p:cNvPr id="18" name="Picture 17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960" y="2804672"/>
            <a:ext cx="756061" cy="1094776"/>
          </a:xfrm>
          <a:prstGeom prst="rect">
            <a:avLst/>
          </a:prstGeom>
        </p:spPr>
      </p:pic>
      <p:pic>
        <p:nvPicPr>
          <p:cNvPr id="19" name="Picture 18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021" y="2471896"/>
            <a:ext cx="756061" cy="1094776"/>
          </a:xfrm>
          <a:prstGeom prst="rect">
            <a:avLst/>
          </a:prstGeom>
        </p:spPr>
      </p:pic>
      <p:pic>
        <p:nvPicPr>
          <p:cNvPr id="20" name="Picture 19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899" y="2499872"/>
            <a:ext cx="756061" cy="1094776"/>
          </a:xfrm>
          <a:prstGeom prst="rect">
            <a:avLst/>
          </a:prstGeom>
        </p:spPr>
      </p:pic>
      <p:pic>
        <p:nvPicPr>
          <p:cNvPr id="21" name="Picture 20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129" y="2562084"/>
            <a:ext cx="756061" cy="1094776"/>
          </a:xfrm>
          <a:prstGeom prst="rect">
            <a:avLst/>
          </a:prstGeom>
        </p:spPr>
      </p:pic>
      <p:pic>
        <p:nvPicPr>
          <p:cNvPr id="22" name="Picture 21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499" y="2381708"/>
            <a:ext cx="756061" cy="1094776"/>
          </a:xfrm>
          <a:prstGeom prst="rect">
            <a:avLst/>
          </a:prstGeom>
        </p:spPr>
      </p:pic>
      <p:pic>
        <p:nvPicPr>
          <p:cNvPr id="23" name="Picture 22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6421" y="2557302"/>
            <a:ext cx="756061" cy="1094776"/>
          </a:xfrm>
          <a:prstGeom prst="rect">
            <a:avLst/>
          </a:prstGeom>
        </p:spPr>
      </p:pic>
      <p:pic>
        <p:nvPicPr>
          <p:cNvPr id="27" name="Picture 26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5560" y="2471896"/>
            <a:ext cx="756061" cy="1094776"/>
          </a:xfrm>
          <a:prstGeom prst="rect">
            <a:avLst/>
          </a:prstGeom>
        </p:spPr>
      </p:pic>
      <p:pic>
        <p:nvPicPr>
          <p:cNvPr id="28" name="Picture 27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190" y="2104884"/>
            <a:ext cx="756061" cy="1094776"/>
          </a:xfrm>
          <a:prstGeom prst="rect">
            <a:avLst/>
          </a:prstGeom>
        </p:spPr>
      </p:pic>
      <p:pic>
        <p:nvPicPr>
          <p:cNvPr id="29" name="Picture 28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638" y="2471896"/>
            <a:ext cx="756061" cy="1094776"/>
          </a:xfrm>
          <a:prstGeom prst="rect">
            <a:avLst/>
          </a:prstGeom>
        </p:spPr>
      </p:pic>
      <p:pic>
        <p:nvPicPr>
          <p:cNvPr id="30" name="Picture 29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729" y="2319496"/>
            <a:ext cx="756061" cy="1094776"/>
          </a:xfrm>
          <a:prstGeom prst="rect">
            <a:avLst/>
          </a:prstGeom>
        </p:spPr>
      </p:pic>
      <p:pic>
        <p:nvPicPr>
          <p:cNvPr id="31" name="Picture 30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9099" y="2754044"/>
            <a:ext cx="756061" cy="1094776"/>
          </a:xfrm>
          <a:prstGeom prst="rect">
            <a:avLst/>
          </a:prstGeom>
        </p:spPr>
      </p:pic>
      <p:pic>
        <p:nvPicPr>
          <p:cNvPr id="26" name="Picture 25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899" y="2929096"/>
            <a:ext cx="756061" cy="1094776"/>
          </a:xfrm>
          <a:prstGeom prst="rect">
            <a:avLst/>
          </a:prstGeom>
        </p:spPr>
      </p:pic>
      <p:pic>
        <p:nvPicPr>
          <p:cNvPr id="24" name="Picture 23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448" y="3109472"/>
            <a:ext cx="818346" cy="1184964"/>
          </a:xfrm>
          <a:prstGeom prst="rect">
            <a:avLst/>
          </a:prstGeom>
        </p:spPr>
      </p:pic>
      <p:pic>
        <p:nvPicPr>
          <p:cNvPr id="17" name="Picture 16" descr="tre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621" y="2929096"/>
            <a:ext cx="908461" cy="131545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396092" y="2496768"/>
            <a:ext cx="4825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8000"/>
                </a:solidFill>
              </a:rPr>
              <a:t>=</a:t>
            </a:r>
            <a:endParaRPr lang="en-US" sz="7200" dirty="0">
              <a:solidFill>
                <a:srgbClr val="008000"/>
              </a:solidFill>
            </a:endParaRPr>
          </a:p>
        </p:txBody>
      </p:sp>
      <p:pic>
        <p:nvPicPr>
          <p:cNvPr id="33" name="Picture 32" descr="earth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1171" y="2223018"/>
            <a:ext cx="1629031" cy="156387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43141" y="177716"/>
            <a:ext cx="8735919" cy="13849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i="1" dirty="0" err="1" smtClean="0"/>
              <a:t>Autoshapes</a:t>
            </a:r>
            <a:r>
              <a:rPr lang="en-US" sz="2800" i="1" dirty="0" smtClean="0"/>
              <a:t>! Format palette to change color and reinforce relationships. Copy paste trees. Arrange&gt; Bring to front and make larger.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aircase.gif"/>
          <p:cNvPicPr>
            <a:picLocks noChangeAspect="1"/>
          </p:cNvPicPr>
          <p:nvPr/>
        </p:nvPicPr>
        <p:blipFill>
          <a:blip r:embed="rId3">
            <a:alphaModFix amt="41000"/>
          </a:blip>
          <a:srcRect t="17036"/>
          <a:stretch>
            <a:fillRect/>
          </a:stretch>
        </p:blipFill>
        <p:spPr>
          <a:xfrm>
            <a:off x="1259993" y="2463203"/>
            <a:ext cx="6513134" cy="42027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Relationship: </a:t>
            </a:r>
            <a:r>
              <a:rPr lang="en-US" dirty="0" smtClean="0">
                <a:solidFill>
                  <a:srgbClr val="FF0000"/>
                </a:solidFill>
              </a:rPr>
              <a:t>hierarchy/importance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839031"/>
            <a:ext cx="3532684" cy="3833338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>
            <a:off x="4444532" y="2405472"/>
            <a:ext cx="2520493" cy="127008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Click!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984814"/>
            <a:ext cx="6507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</a:rPr>
              <a:t>http://www.informationisbeautiful.net/visualizations/the-hierarchy-of-digital-distractions/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Relationship: </a:t>
            </a:r>
            <a:r>
              <a:rPr lang="en-US" dirty="0" smtClean="0">
                <a:solidFill>
                  <a:srgbClr val="FF0000"/>
                </a:solidFill>
              </a:rPr>
              <a:t>Groups, families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 descr="boa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67" y="2035717"/>
            <a:ext cx="1980630" cy="854972"/>
          </a:xfrm>
          <a:prstGeom prst="rect">
            <a:avLst/>
          </a:prstGeom>
        </p:spPr>
      </p:pic>
      <p:pic>
        <p:nvPicPr>
          <p:cNvPr id="7" name="Picture 6" descr="electricity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344" y="2310939"/>
            <a:ext cx="1250131" cy="1250131"/>
          </a:xfrm>
          <a:prstGeom prst="rect">
            <a:avLst/>
          </a:prstGeom>
        </p:spPr>
      </p:pic>
      <p:pic>
        <p:nvPicPr>
          <p:cNvPr id="8" name="Picture 7" descr="food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1472" y="3780037"/>
            <a:ext cx="2607854" cy="1503862"/>
          </a:xfrm>
          <a:prstGeom prst="rect">
            <a:avLst/>
          </a:prstGeom>
        </p:spPr>
      </p:pic>
      <p:pic>
        <p:nvPicPr>
          <p:cNvPr id="9" name="Picture 8" descr="home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750" y="1387845"/>
            <a:ext cx="1736159" cy="2189203"/>
          </a:xfrm>
          <a:prstGeom prst="rect">
            <a:avLst/>
          </a:prstGeom>
        </p:spPr>
      </p:pic>
      <p:pic>
        <p:nvPicPr>
          <p:cNvPr id="10" name="Picture 9" descr="movies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6879" y="3821754"/>
            <a:ext cx="2209924" cy="1917109"/>
          </a:xfrm>
          <a:prstGeom prst="rect">
            <a:avLst/>
          </a:prstGeom>
        </p:spPr>
      </p:pic>
      <p:pic>
        <p:nvPicPr>
          <p:cNvPr id="11" name="Picture 10" descr="ski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93" y="3025821"/>
            <a:ext cx="1846879" cy="2790018"/>
          </a:xfrm>
          <a:prstGeom prst="rect">
            <a:avLst/>
          </a:prstGeom>
        </p:spPr>
      </p:pic>
      <p:pic>
        <p:nvPicPr>
          <p:cNvPr id="14" name="Picture 13" descr="tv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6365" y="2118499"/>
            <a:ext cx="1350670" cy="1488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Relationship: </a:t>
            </a:r>
            <a:r>
              <a:rPr lang="en-US" dirty="0" smtClean="0">
                <a:solidFill>
                  <a:srgbClr val="FF0000"/>
                </a:solidFill>
              </a:rPr>
              <a:t>Groups, families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 descr="boa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67" y="2035717"/>
            <a:ext cx="1980630" cy="854972"/>
          </a:xfrm>
          <a:prstGeom prst="rect">
            <a:avLst/>
          </a:prstGeom>
        </p:spPr>
      </p:pic>
      <p:pic>
        <p:nvPicPr>
          <p:cNvPr id="7" name="Picture 6" descr="electricity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344" y="2310939"/>
            <a:ext cx="1250131" cy="1250131"/>
          </a:xfrm>
          <a:prstGeom prst="rect">
            <a:avLst/>
          </a:prstGeom>
        </p:spPr>
      </p:pic>
      <p:pic>
        <p:nvPicPr>
          <p:cNvPr id="8" name="Picture 7" descr="food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1472" y="3780037"/>
            <a:ext cx="2607854" cy="1503862"/>
          </a:xfrm>
          <a:prstGeom prst="rect">
            <a:avLst/>
          </a:prstGeom>
        </p:spPr>
      </p:pic>
      <p:pic>
        <p:nvPicPr>
          <p:cNvPr id="9" name="Picture 8" descr="home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750" y="1387845"/>
            <a:ext cx="1736159" cy="2189203"/>
          </a:xfrm>
          <a:prstGeom prst="rect">
            <a:avLst/>
          </a:prstGeom>
        </p:spPr>
      </p:pic>
      <p:pic>
        <p:nvPicPr>
          <p:cNvPr id="10" name="Picture 9" descr="movies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6879" y="3821754"/>
            <a:ext cx="2209924" cy="1917109"/>
          </a:xfrm>
          <a:prstGeom prst="rect">
            <a:avLst/>
          </a:prstGeom>
        </p:spPr>
      </p:pic>
      <p:pic>
        <p:nvPicPr>
          <p:cNvPr id="11" name="Picture 10" descr="ski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93" y="3025821"/>
            <a:ext cx="1846879" cy="2790018"/>
          </a:xfrm>
          <a:prstGeom prst="rect">
            <a:avLst/>
          </a:prstGeom>
        </p:spPr>
      </p:pic>
      <p:pic>
        <p:nvPicPr>
          <p:cNvPr id="14" name="Picture 13" descr="tv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6365" y="2118499"/>
            <a:ext cx="1350670" cy="148834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1873" y="5893101"/>
            <a:ext cx="8484927" cy="9541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Formatting palette: Effects &gt; false color or any color effect to group graphics using the same color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taircase.gif"/>
          <p:cNvPicPr>
            <a:picLocks noChangeAspect="1"/>
          </p:cNvPicPr>
          <p:nvPr/>
        </p:nvPicPr>
        <p:blipFill>
          <a:blip r:embed="rId3"/>
          <a:srcRect t="17796"/>
          <a:stretch>
            <a:fillRect/>
          </a:stretch>
        </p:blipFill>
        <p:spPr>
          <a:xfrm>
            <a:off x="1259993" y="2501691"/>
            <a:ext cx="6513134" cy="41642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546704">
            <a:off x="457200" y="1504467"/>
            <a:ext cx="37558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before/after</a:t>
            </a:r>
          </a:p>
        </p:txBody>
      </p:sp>
      <p:sp>
        <p:nvSpPr>
          <p:cNvPr id="6" name="TextBox 5"/>
          <p:cNvSpPr txBox="1"/>
          <p:nvPr/>
        </p:nvSpPr>
        <p:spPr>
          <a:xfrm rot="21291588">
            <a:off x="5334690" y="1227468"/>
            <a:ext cx="326067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4000" b="1" dirty="0" smtClean="0">
                <a:solidFill>
                  <a:srgbClr val="FF0000"/>
                </a:solidFill>
              </a:rPr>
              <a:t>first, then, last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19582"/>
            <a:ext cx="6868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How would you SHOW…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77968" y="2833218"/>
            <a:ext cx="48870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Relationships</a:t>
            </a: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irc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93" y="1600200"/>
            <a:ext cx="6513134" cy="50657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14928" y="1725542"/>
            <a:ext cx="48870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Details and </a:t>
            </a:r>
            <a:r>
              <a:rPr lang="en-US" sz="3600" dirty="0" err="1" smtClean="0">
                <a:solidFill>
                  <a:schemeClr val="bg1"/>
                </a:solidFill>
              </a:rPr>
              <a:t>declutter</a:t>
            </a:r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712892" y="659518"/>
            <a:ext cx="3694157" cy="11430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SHOW it!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ircase.gif"/>
          <p:cNvPicPr>
            <a:picLocks noChangeAspect="1"/>
          </p:cNvPicPr>
          <p:nvPr/>
        </p:nvPicPr>
        <p:blipFill>
          <a:blip r:embed="rId3">
            <a:alphaModFix amt="41000"/>
          </a:blip>
          <a:srcRect t="17036"/>
          <a:stretch>
            <a:fillRect/>
          </a:stretch>
        </p:blipFill>
        <p:spPr>
          <a:xfrm>
            <a:off x="1259993" y="2463203"/>
            <a:ext cx="6513134" cy="42027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5970921" cy="563131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769" y="308511"/>
            <a:ext cx="5228677" cy="52286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2690435" y="2271544"/>
            <a:ext cx="60863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>
                <a:solidFill>
                  <a:srgbClr val="FFFFFF"/>
                </a:solidFill>
              </a:rPr>
              <a:t>Harry Campbell in “What’s Wrong with the Teenage Mind?” http://online.wsj.com/article/SB10001424052970203806504577181351486558984.html?mod=</a:t>
            </a:r>
            <a:r>
              <a:rPr lang="en-US" sz="1100" i="1" dirty="0" err="1" smtClean="0">
                <a:solidFill>
                  <a:srgbClr val="FFFFFF"/>
                </a:solidFill>
              </a:rPr>
              <a:t>WSJ_hp_MIDDLENexttoWhatsNewsTop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99942" y="5631311"/>
            <a:ext cx="7174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Silhouette to layer and </a:t>
            </a:r>
            <a:r>
              <a:rPr lang="en-US" sz="4000" dirty="0" err="1" smtClean="0">
                <a:solidFill>
                  <a:srgbClr val="FFFFFF"/>
                </a:solidFill>
              </a:rPr>
              <a:t>declutter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70921" y="1797973"/>
            <a:ext cx="33400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Labels, details INSIDE</a:t>
            </a:r>
            <a:endParaRPr lang="en-US" sz="4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ircase.gif"/>
          <p:cNvPicPr>
            <a:picLocks noChangeAspect="1"/>
          </p:cNvPicPr>
          <p:nvPr/>
        </p:nvPicPr>
        <p:blipFill>
          <a:blip r:embed="rId3">
            <a:alphaModFix amt="41000"/>
          </a:blip>
          <a:srcRect t="17036"/>
          <a:stretch>
            <a:fillRect/>
          </a:stretch>
        </p:blipFill>
        <p:spPr>
          <a:xfrm>
            <a:off x="1259993" y="2463203"/>
            <a:ext cx="6513134" cy="42027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631311"/>
            <a:ext cx="8317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Silhouette to layer, label, and </a:t>
            </a:r>
            <a:r>
              <a:rPr lang="en-US" sz="4000" dirty="0" err="1" smtClean="0">
                <a:solidFill>
                  <a:srgbClr val="FFFFFF"/>
                </a:solidFill>
              </a:rPr>
              <a:t>declutter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5" name="Picture 4" descr="fish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000400"/>
              </a:clrFrom>
              <a:clrTo>
                <a:srgbClr val="0004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" y="655817"/>
            <a:ext cx="3468330" cy="1511614"/>
          </a:xfrm>
          <a:prstGeom prst="rect">
            <a:avLst/>
          </a:prstGeom>
        </p:spPr>
      </p:pic>
      <p:pic>
        <p:nvPicPr>
          <p:cNvPr id="6" name="Picture 5" descr="elephant.jpeg"/>
          <p:cNvPicPr>
            <a:picLocks noChangeAspect="1"/>
          </p:cNvPicPr>
          <p:nvPr/>
        </p:nvPicPr>
        <p:blipFill>
          <a:blip r:embed="rId5">
            <a:clrChange>
              <a:clrFrom>
                <a:srgbClr val="000400"/>
              </a:clrFrom>
              <a:clrTo>
                <a:srgbClr val="0004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3783" y="2738242"/>
            <a:ext cx="3749357" cy="2739117"/>
          </a:xfrm>
          <a:prstGeom prst="rect">
            <a:avLst/>
          </a:prstGeom>
        </p:spPr>
      </p:pic>
      <p:pic>
        <p:nvPicPr>
          <p:cNvPr id="7" name="Picture 6" descr="man woman.jpeg"/>
          <p:cNvPicPr>
            <a:picLocks noChangeAspect="1"/>
          </p:cNvPicPr>
          <p:nvPr/>
        </p:nvPicPr>
        <p:blipFill>
          <a:blip r:embed="rId6">
            <a:clrChange>
              <a:clrFrom>
                <a:srgbClr val="000400"/>
              </a:clrFrom>
              <a:clrTo>
                <a:srgbClr val="000400">
                  <a:alpha val="0"/>
                </a:srgbClr>
              </a:clrTo>
            </a:clrChange>
          </a:blip>
          <a:srcRect r="56642"/>
          <a:stretch>
            <a:fillRect/>
          </a:stretch>
        </p:blipFill>
        <p:spPr>
          <a:xfrm>
            <a:off x="6106460" y="1006302"/>
            <a:ext cx="831809" cy="173194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6106460" y="3461569"/>
            <a:ext cx="1400113" cy="2015790"/>
            <a:chOff x="6106460" y="3461569"/>
            <a:chExt cx="1400113" cy="2015790"/>
          </a:xfrm>
        </p:grpSpPr>
        <p:pic>
          <p:nvPicPr>
            <p:cNvPr id="9" name="Picture 8" descr="man woman.jpe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258860" y="3461569"/>
              <a:ext cx="831809" cy="1731940"/>
            </a:xfrm>
            <a:prstGeom prst="rect">
              <a:avLst/>
            </a:prstGeom>
          </p:spPr>
        </p:pic>
        <p:pic>
          <p:nvPicPr>
            <p:cNvPr id="8" name="Picture 7" descr="man woman.jpe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106460" y="3745419"/>
              <a:ext cx="831809" cy="1731940"/>
            </a:xfrm>
            <a:prstGeom prst="rect">
              <a:avLst/>
            </a:prstGeom>
          </p:spPr>
        </p:pic>
        <p:pic>
          <p:nvPicPr>
            <p:cNvPr id="11" name="Picture 10" descr="man woman.jpeg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674764" y="3745419"/>
              <a:ext cx="831809" cy="1731940"/>
            </a:xfrm>
            <a:prstGeom prst="rect">
              <a:avLst/>
            </a:prstGeom>
          </p:spPr>
        </p:pic>
      </p:grpSp>
      <p:pic>
        <p:nvPicPr>
          <p:cNvPr id="10" name="Picture 9" descr="man woman.jpeg"/>
          <p:cNvPicPr>
            <a:picLocks noChangeAspect="1"/>
          </p:cNvPicPr>
          <p:nvPr/>
        </p:nvPicPr>
        <p:blipFill>
          <a:blip r:embed="rId6">
            <a:clrChange>
              <a:clrFrom>
                <a:srgbClr val="000400"/>
              </a:clrFrom>
              <a:clrTo>
                <a:srgbClr val="000400">
                  <a:alpha val="0"/>
                </a:srgbClr>
              </a:clrTo>
            </a:clrChange>
          </a:blip>
          <a:srcRect l="60021" r="-3379"/>
          <a:stretch>
            <a:fillRect/>
          </a:stretch>
        </p:blipFill>
        <p:spPr>
          <a:xfrm>
            <a:off x="6483884" y="4002703"/>
            <a:ext cx="831809" cy="1731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l="8247" r="8957"/>
          <a:stretch>
            <a:fillRect/>
          </a:stretch>
        </p:blipFill>
        <p:spPr>
          <a:xfrm>
            <a:off x="478334" y="269037"/>
            <a:ext cx="3042325" cy="24527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lum bright="-2000" contrast="2000"/>
          </a:blip>
          <a:srcRect l="8247" r="8957"/>
          <a:stretch>
            <a:fillRect/>
          </a:stretch>
        </p:blipFill>
        <p:spPr>
          <a:xfrm>
            <a:off x="5771735" y="309980"/>
            <a:ext cx="2991540" cy="2411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rcRect l="8247" r="8957"/>
          <a:stretch>
            <a:fillRect/>
          </a:stretch>
        </p:blipFill>
        <p:spPr>
          <a:xfrm>
            <a:off x="478334" y="3303039"/>
            <a:ext cx="3042325" cy="24527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24484" y="480512"/>
            <a:ext cx="22827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Format Picture&gt; Recolor&gt; Background color Light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3278" y="4098043"/>
            <a:ext cx="22827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Effects&gt; 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Color adjustment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54000"/>
          </a:blip>
          <a:srcRect l="8247" r="8957"/>
          <a:stretch>
            <a:fillRect/>
          </a:stretch>
        </p:blipFill>
        <p:spPr>
          <a:xfrm>
            <a:off x="5720950" y="3303039"/>
            <a:ext cx="3042325" cy="2452719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>
          <a:xfrm>
            <a:off x="2901653" y="223093"/>
            <a:ext cx="3449918" cy="2047671"/>
          </a:xfrm>
          <a:prstGeom prst="wedgeEllipseCallout">
            <a:avLst>
              <a:gd name="adj1" fmla="val -63085"/>
              <a:gd name="adj2" fmla="val 50593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6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66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rgbClr val="FFFFFF"/>
                </a:solidFill>
              </a:rPr>
              <a:t>Layer to label and </a:t>
            </a:r>
            <a:r>
              <a:rPr lang="en-US" sz="3600" dirty="0" err="1" smtClean="0">
                <a:solidFill>
                  <a:srgbClr val="FFFFFF"/>
                </a:solidFill>
              </a:rPr>
              <a:t>declutter</a:t>
            </a:r>
            <a:endParaRPr lang="en-US" sz="3600" dirty="0" smtClean="0">
              <a:solidFill>
                <a:srgbClr val="FFFFFF"/>
              </a:solidFill>
            </a:endParaRPr>
          </a:p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24484" y="4050014"/>
            <a:ext cx="27387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Sepia and transparent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27817" y="428883"/>
            <a:ext cx="8115169" cy="6030897"/>
            <a:chOff x="527817" y="428883"/>
            <a:chExt cx="8115169" cy="603089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rcRect l="4870" t="8112" r="5012"/>
            <a:stretch>
              <a:fillRect/>
            </a:stretch>
          </p:blipFill>
          <p:spPr>
            <a:xfrm>
              <a:off x="4717355" y="2375351"/>
              <a:ext cx="3925631" cy="4084429"/>
            </a:xfrm>
            <a:prstGeom prst="rect">
              <a:avLst/>
            </a:prstGeom>
          </p:spPr>
        </p:pic>
        <p:sp>
          <p:nvSpPr>
            <p:cNvPr id="3" name="Cloud Callout 2"/>
            <p:cNvSpPr/>
            <p:nvPr/>
          </p:nvSpPr>
          <p:spPr>
            <a:xfrm>
              <a:off x="527817" y="428883"/>
              <a:ext cx="5772987" cy="2721756"/>
            </a:xfrm>
            <a:prstGeom prst="cloudCallout">
              <a:avLst>
                <a:gd name="adj1" fmla="val 81453"/>
                <a:gd name="adj2" fmla="val 22423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53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solidFill>
                    <a:srgbClr val="FF0000"/>
                  </a:solidFill>
                </a:rPr>
                <a:t>Your data here</a:t>
              </a:r>
              <a:endParaRPr lang="en-US" sz="4800" b="1" dirty="0">
                <a:solidFill>
                  <a:srgbClr val="FF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63733" y="4585773"/>
              <a:ext cx="34143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>
                  <a:solidFill>
                    <a:srgbClr val="FF0000"/>
                  </a:solidFill>
                </a:rPr>
                <a:t>“clean” coal</a:t>
              </a:r>
              <a:endParaRPr lang="en-US" sz="4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28853" y="3480539"/>
            <a:ext cx="37936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Add details and </a:t>
            </a:r>
            <a:r>
              <a:rPr lang="en-US" sz="4800" dirty="0" err="1" smtClean="0">
                <a:solidFill>
                  <a:srgbClr val="FF0000"/>
                </a:solidFill>
              </a:rPr>
              <a:t>declutter</a:t>
            </a:r>
            <a:r>
              <a:rPr lang="en-US" sz="4800" dirty="0" smtClean="0">
                <a:solidFill>
                  <a:srgbClr val="FF0000"/>
                </a:solidFill>
              </a:rPr>
              <a:t> using </a:t>
            </a:r>
            <a:r>
              <a:rPr lang="en-US" sz="4800" dirty="0" smtClean="0">
                <a:solidFill>
                  <a:schemeClr val="bg1"/>
                </a:solidFill>
              </a:rPr>
              <a:t>color.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irc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93" y="1600200"/>
            <a:ext cx="6513134" cy="50657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14928" y="1725542"/>
            <a:ext cx="48870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Details and </a:t>
            </a:r>
            <a:r>
              <a:rPr lang="en-US" sz="3600" dirty="0" err="1" smtClean="0">
                <a:solidFill>
                  <a:schemeClr val="bg1"/>
                </a:solidFill>
              </a:rPr>
              <a:t>declutter</a:t>
            </a:r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6106460" y="2799015"/>
            <a:ext cx="831809" cy="1415372"/>
            <a:chOff x="6106460" y="3461569"/>
            <a:chExt cx="1400113" cy="2015790"/>
          </a:xfrm>
        </p:grpSpPr>
        <p:pic>
          <p:nvPicPr>
            <p:cNvPr id="14" name="Picture 13" descr="man woman.jpe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258860" y="3461569"/>
              <a:ext cx="831809" cy="1731940"/>
            </a:xfrm>
            <a:prstGeom prst="rect">
              <a:avLst/>
            </a:prstGeom>
          </p:spPr>
        </p:pic>
        <p:pic>
          <p:nvPicPr>
            <p:cNvPr id="15" name="Picture 14" descr="man woman.jpe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106460" y="3745419"/>
              <a:ext cx="831809" cy="1731940"/>
            </a:xfrm>
            <a:prstGeom prst="rect">
              <a:avLst/>
            </a:prstGeom>
          </p:spPr>
        </p:pic>
        <p:pic>
          <p:nvPicPr>
            <p:cNvPr id="16" name="Picture 15" descr="man woman.jpe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674764" y="3745419"/>
              <a:ext cx="831809" cy="1731940"/>
            </a:xfrm>
            <a:prstGeom prst="rect">
              <a:avLst/>
            </a:prstGeom>
          </p:spPr>
        </p:pic>
      </p:grpSp>
      <p:sp>
        <p:nvSpPr>
          <p:cNvPr id="6" name="Oval Callout 5"/>
          <p:cNvSpPr/>
          <p:nvPr/>
        </p:nvSpPr>
        <p:spPr>
          <a:xfrm>
            <a:off x="-297973" y="2992417"/>
            <a:ext cx="5464274" cy="4402183"/>
          </a:xfrm>
          <a:prstGeom prst="wedgeEllipseCallout">
            <a:avLst>
              <a:gd name="adj1" fmla="val 69759"/>
              <a:gd name="adj2" fmla="val -4129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Not enough room?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irc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93" y="1600200"/>
            <a:ext cx="6513134" cy="50657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14928" y="1725542"/>
            <a:ext cx="48870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Details and </a:t>
            </a:r>
            <a:r>
              <a:rPr lang="en-US" sz="3600" dirty="0" err="1" smtClean="0">
                <a:solidFill>
                  <a:schemeClr val="bg1"/>
                </a:solidFill>
              </a:rPr>
              <a:t>declutter</a:t>
            </a:r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106460" y="2799015"/>
            <a:ext cx="831809" cy="1415372"/>
            <a:chOff x="6106460" y="3461569"/>
            <a:chExt cx="1400113" cy="2015790"/>
          </a:xfrm>
        </p:grpSpPr>
        <p:pic>
          <p:nvPicPr>
            <p:cNvPr id="14" name="Picture 13" descr="man woman.jpe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258860" y="3461569"/>
              <a:ext cx="831809" cy="1731940"/>
            </a:xfrm>
            <a:prstGeom prst="rect">
              <a:avLst/>
            </a:prstGeom>
          </p:spPr>
        </p:pic>
        <p:pic>
          <p:nvPicPr>
            <p:cNvPr id="15" name="Picture 14" descr="man woman.jpe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106460" y="3745419"/>
              <a:ext cx="831809" cy="1731940"/>
            </a:xfrm>
            <a:prstGeom prst="rect">
              <a:avLst/>
            </a:prstGeom>
          </p:spPr>
        </p:pic>
        <p:pic>
          <p:nvPicPr>
            <p:cNvPr id="16" name="Picture 15" descr="man woman.jpe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674764" y="3745419"/>
              <a:ext cx="831809" cy="1731940"/>
            </a:xfrm>
            <a:prstGeom prst="rect">
              <a:avLst/>
            </a:prstGeom>
          </p:spPr>
        </p:pic>
      </p:grpSp>
      <p:sp>
        <p:nvSpPr>
          <p:cNvPr id="6" name="Oval Callout 5"/>
          <p:cNvSpPr/>
          <p:nvPr/>
        </p:nvSpPr>
        <p:spPr>
          <a:xfrm>
            <a:off x="-297973" y="2992417"/>
            <a:ext cx="5464274" cy="4402183"/>
          </a:xfrm>
          <a:prstGeom prst="wedgeEllipseCallout">
            <a:avLst>
              <a:gd name="adj1" fmla="val 69759"/>
              <a:gd name="adj2" fmla="val -4129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719660" y="2987426"/>
            <a:ext cx="3526879" cy="4340467"/>
            <a:chOff x="6106460" y="3461569"/>
            <a:chExt cx="1400113" cy="2015790"/>
          </a:xfrm>
        </p:grpSpPr>
        <p:pic>
          <p:nvPicPr>
            <p:cNvPr id="18" name="Picture 17" descr="man woman.jpe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258860" y="3461569"/>
              <a:ext cx="831809" cy="1731940"/>
            </a:xfrm>
            <a:prstGeom prst="rect">
              <a:avLst/>
            </a:prstGeom>
          </p:spPr>
        </p:pic>
        <p:pic>
          <p:nvPicPr>
            <p:cNvPr id="19" name="Picture 18" descr="man woman.jpe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106460" y="3745419"/>
              <a:ext cx="831809" cy="1731940"/>
            </a:xfrm>
            <a:prstGeom prst="rect">
              <a:avLst/>
            </a:prstGeom>
          </p:spPr>
        </p:pic>
        <p:pic>
          <p:nvPicPr>
            <p:cNvPr id="20" name="Picture 19" descr="man woman.jpe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400"/>
                </a:clrFrom>
                <a:clrTo>
                  <a:srgbClr val="000400">
                    <a:alpha val="0"/>
                  </a:srgbClr>
                </a:clrTo>
              </a:clrChange>
            </a:blip>
            <a:srcRect l="60021" r="-3379"/>
            <a:stretch>
              <a:fillRect/>
            </a:stretch>
          </p:blipFill>
          <p:spPr>
            <a:xfrm>
              <a:off x="6674764" y="3745419"/>
              <a:ext cx="831809" cy="1731940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1519992" y="4406819"/>
            <a:ext cx="2058722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Enlarge a detail!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irc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93" y="1600200"/>
            <a:ext cx="6513134" cy="50657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480" y="153949"/>
            <a:ext cx="6407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Self-test. Do you remember the steps?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irc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93" y="1600200"/>
            <a:ext cx="6513134" cy="50657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80" y="153949"/>
            <a:ext cx="6407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Self-test. Do you remember the steps?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irc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93" y="1600200"/>
            <a:ext cx="6513134" cy="50657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7968" y="4060437"/>
            <a:ext cx="4887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 Visual analogies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80" y="153949"/>
            <a:ext cx="6407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Self-test. Do you remember the steps?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irc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93" y="1600200"/>
            <a:ext cx="6513134" cy="50657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7968" y="4060437"/>
            <a:ext cx="4887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 Visual analogies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7968" y="2833218"/>
            <a:ext cx="48870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Relationships</a:t>
            </a: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80" y="153949"/>
            <a:ext cx="6407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Self-test. Do you remember the steps?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irc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93" y="1600200"/>
            <a:ext cx="6513134" cy="50657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7968" y="4060437"/>
            <a:ext cx="4887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 Visual analogies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7968" y="2833218"/>
            <a:ext cx="48870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Relationships</a:t>
            </a: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4928" y="1725542"/>
            <a:ext cx="48870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Details and </a:t>
            </a:r>
            <a:r>
              <a:rPr lang="en-US" sz="3600" dirty="0" err="1" smtClean="0">
                <a:solidFill>
                  <a:schemeClr val="bg1"/>
                </a:solidFill>
              </a:rPr>
              <a:t>declutter</a:t>
            </a:r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80" y="153949"/>
            <a:ext cx="6407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Self-test. Do you remember the steps?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2892" y="659518"/>
            <a:ext cx="3694157" cy="11430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SHOW it!</a:t>
            </a:r>
            <a:endParaRPr lang="en-US" sz="6000" dirty="0"/>
          </a:p>
        </p:txBody>
      </p:sp>
      <p:pic>
        <p:nvPicPr>
          <p:cNvPr id="4" name="Picture 3" descr="staircas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93" y="1600200"/>
            <a:ext cx="6513134" cy="50657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4436" y="5445985"/>
            <a:ext cx="654173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 Essential ingredients</a:t>
            </a:r>
          </a:p>
          <a:p>
            <a:pPr algn="ctr"/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7968" y="4060437"/>
            <a:ext cx="4887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 Visual analogies</a:t>
            </a:r>
          </a:p>
          <a:p>
            <a:pPr algn="ctr"/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7968" y="2833218"/>
            <a:ext cx="48870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Relationships</a:t>
            </a: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4928" y="1725542"/>
            <a:ext cx="48870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Details and </a:t>
            </a:r>
            <a:r>
              <a:rPr lang="en-US" sz="3600" dirty="0" err="1" smtClean="0">
                <a:solidFill>
                  <a:schemeClr val="bg1"/>
                </a:solidFill>
              </a:rPr>
              <a:t>declutter</a:t>
            </a:r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Save as Picture!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406526"/>
            <a:ext cx="7772400" cy="1500187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6000" dirty="0" smtClean="0"/>
              <a:t>Infographic complete?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3141" y="177716"/>
            <a:ext cx="8735919" cy="13849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PowerPoint slides can be saved as .</a:t>
            </a:r>
            <a:r>
              <a:rPr lang="en-US" sz="2800" i="1" dirty="0" err="1" smtClean="0"/>
              <a:t>png</a:t>
            </a:r>
            <a:r>
              <a:rPr lang="en-US" sz="2800" i="1" dirty="0" smtClean="0"/>
              <a:t> image files to be shard on a wiki or inserted into documents. RIGHT click on the slide and choose </a:t>
            </a:r>
            <a:r>
              <a:rPr lang="en-US" sz="2800" b="1" i="1" dirty="0" smtClean="0"/>
              <a:t>Save as picture</a:t>
            </a:r>
            <a:r>
              <a:rPr lang="en-US" sz="2800" i="1" dirty="0" smtClean="0"/>
              <a:t>.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Self-test:</a:t>
            </a:r>
            <a:br>
              <a:rPr lang="en-US" dirty="0" smtClean="0"/>
            </a:br>
            <a:r>
              <a:rPr lang="en-US" dirty="0" smtClean="0"/>
              <a:t>In what order do our brains “see”?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321624" y="3258417"/>
            <a:ext cx="4022705" cy="2878674"/>
            <a:chOff x="-3945499" y="950800"/>
            <a:chExt cx="4894212" cy="3360798"/>
          </a:xfrm>
        </p:grpSpPr>
        <p:pic>
          <p:nvPicPr>
            <p:cNvPr id="4" name="Picture 3" descr="rainbow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39130">
              <a:off x="-3945499" y="950800"/>
              <a:ext cx="4894212" cy="3360798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-2411148" y="2790351"/>
              <a:ext cx="2098732" cy="5805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prstTxWarp prst="textButton">
                <a:avLst/>
              </a:prstTxWarp>
              <a:spAutoFit/>
            </a:bodyPr>
            <a:lstStyle/>
            <a:p>
              <a:pPr algn="ctr"/>
              <a:r>
                <a:rPr lang="en-US" sz="4800" b="1" cap="all" dirty="0" smtClean="0">
                  <a:ln w="9000" cmpd="sng">
                    <a:solidFill>
                      <a:srgbClr val="FF0000">
                        <a:alpha val="60000"/>
                      </a:srgbClr>
                    </a:solidFill>
                    <a:prstDash val="solid"/>
                  </a:ln>
                  <a:solidFill>
                    <a:srgbClr val="C0504D">
                      <a:alpha val="81000"/>
                    </a:srgbClr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COLOR</a:t>
              </a:r>
              <a:endParaRPr lang="en-US" sz="4800" b="1" cap="all" dirty="0">
                <a:ln w="9000" cmpd="sng">
                  <a:solidFill>
                    <a:srgbClr val="FF0000">
                      <a:alpha val="60000"/>
                    </a:srgbClr>
                  </a:solidFill>
                  <a:prstDash val="solid"/>
                </a:ln>
                <a:solidFill>
                  <a:srgbClr val="C0504D">
                    <a:alpha val="81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13500" y="2064487"/>
            <a:ext cx="3838883" cy="1911512"/>
            <a:chOff x="2141525" y="3043726"/>
            <a:chExt cx="2776586" cy="1342016"/>
          </a:xfrm>
        </p:grpSpPr>
        <p:pic>
          <p:nvPicPr>
            <p:cNvPr id="7" name="Picture 6" descr="key.gif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41525" y="3043726"/>
              <a:ext cx="2776586" cy="134201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729040" y="3514567"/>
              <a:ext cx="742924" cy="259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</a:rPr>
                <a:t>shape</a:t>
              </a:r>
              <a:endParaRPr 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948713" y="2304877"/>
            <a:ext cx="15848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text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76" y="146321"/>
            <a:ext cx="9013824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Infographics: </a:t>
            </a:r>
            <a:r>
              <a:rPr lang="en-US" sz="5400" b="1" dirty="0" smtClean="0">
                <a:solidFill>
                  <a:srgbClr val="FF0000"/>
                </a:solidFill>
              </a:rPr>
              <a:t>the message</a:t>
            </a:r>
            <a:endParaRPr lang="en-US" sz="6600" dirty="0"/>
          </a:p>
        </p:txBody>
      </p:sp>
      <p:pic>
        <p:nvPicPr>
          <p:cNvPr id="7" name="Picture 6" descr="400tf_logo_stacked_outlin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176" y="5787255"/>
            <a:ext cx="1031108" cy="10311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0614" y="4537456"/>
            <a:ext cx="1616193" cy="646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  <a:latin typeface="Marker Felt"/>
                <a:ea typeface="+mj-ea"/>
                <a:cs typeface="Marker Felt"/>
              </a:rPr>
              <a:t>Tell</a:t>
            </a:r>
          </a:p>
        </p:txBody>
      </p:sp>
      <p:sp>
        <p:nvSpPr>
          <p:cNvPr id="5" name="TextBox 4"/>
          <p:cNvSpPr txBox="1"/>
          <p:nvPr/>
        </p:nvSpPr>
        <p:spPr>
          <a:xfrm rot="1234602">
            <a:off x="2084818" y="3286616"/>
            <a:ext cx="5188048" cy="11079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13800" dirty="0" smtClean="0">
                <a:solidFill>
                  <a:schemeClr val="bg1"/>
                </a:solidFill>
                <a:latin typeface="Marker Felt"/>
                <a:ea typeface="+mj-ea"/>
                <a:cs typeface="Marker Felt"/>
              </a:rPr>
              <a:t>SHOW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73840" y="596557"/>
            <a:ext cx="6400800" cy="1752600"/>
          </a:xfrm>
        </p:spPr>
        <p:txBody>
          <a:bodyPr/>
          <a:lstStyle/>
          <a:p>
            <a:pPr algn="r">
              <a:buNone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by Candace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Hackett Shively</a:t>
            </a:r>
          </a:p>
          <a:p>
            <a:pPr algn="r">
              <a:buNone/>
            </a:pP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TeachersFirst.com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" name="Picture 6" descr="400tf_logo_stacked_outlin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176" y="5787255"/>
            <a:ext cx="1031108" cy="10311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7176" y="5202479"/>
            <a:ext cx="7478984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bg1"/>
                </a:solidFill>
              </a:rPr>
              <a:t>Copyright ©2012 by The Source for Learning, Inc. A copy may be downloaded and used by a teacher for single classroom use. NO sharing, network storage, or distribution is permitted. All other rights reserved. </a:t>
            </a:r>
          </a:p>
          <a:p>
            <a:r>
              <a:rPr lang="en-US" sz="1400" i="1" dirty="0" smtClean="0">
                <a:solidFill>
                  <a:schemeClr val="bg1"/>
                </a:solidFill>
              </a:rPr>
              <a:t>Please respect support TeachersFirst as a free service from a non-profit by directing other teachers to  find this show at </a:t>
            </a:r>
            <a:r>
              <a:rPr lang="en-US" sz="1400" i="1" dirty="0" err="1" smtClean="0">
                <a:solidFill>
                  <a:schemeClr val="bg1"/>
                </a:solidFill>
              </a:rPr>
              <a:t>www.teachersfirst.com/iste/infographics/resources.cfm</a:t>
            </a:r>
            <a:endParaRPr lang="en-US" sz="1400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656" y="4291362"/>
            <a:ext cx="8705984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Teachers: Use this show in class with the narration/discussion questions included in the NOTES for each slide.  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1666</Words>
  <Application>Microsoft Macintosh PowerPoint</Application>
  <PresentationFormat>On-screen Show (4:3)</PresentationFormat>
  <Paragraphs>233</Paragraphs>
  <Slides>38</Slides>
  <Notes>33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Infographics: SHOW it</vt:lpstr>
      <vt:lpstr>SHOW it: What our brains “see”</vt:lpstr>
      <vt:lpstr>SHOW it!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Relationship: contrasts</vt:lpstr>
      <vt:lpstr>Slide 15</vt:lpstr>
      <vt:lpstr>Relationship: cause&gt;effect</vt:lpstr>
      <vt:lpstr>Slide 17</vt:lpstr>
      <vt:lpstr>Relationship: hierarchy/importance</vt:lpstr>
      <vt:lpstr>Relationship: Groups, families</vt:lpstr>
      <vt:lpstr>Relationship: Groups, families</vt:lpstr>
      <vt:lpstr>Slide 21</vt:lpstr>
      <vt:lpstr>SHOW it!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SHOW it!</vt:lpstr>
      <vt:lpstr>Save as Picture!</vt:lpstr>
      <vt:lpstr>Self-test: In what order do our brains “see”?</vt:lpstr>
      <vt:lpstr>Infographics: the message</vt:lpstr>
      <vt:lpstr>Slide 38</vt:lpstr>
    </vt:vector>
  </TitlesOfParts>
  <Company>The Source for Learning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Candace Shively</dc:creator>
  <cp:lastModifiedBy>Candace Shively</cp:lastModifiedBy>
  <cp:revision>61</cp:revision>
  <dcterms:created xsi:type="dcterms:W3CDTF">2012-06-08T19:27:43Z</dcterms:created>
  <dcterms:modified xsi:type="dcterms:W3CDTF">2012-06-08T19:50:32Z</dcterms:modified>
</cp:coreProperties>
</file>